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1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67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00068-3A85-46AE-85D0-1B47A71B0481}"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307824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00068-3A85-46AE-85D0-1B47A71B0481}"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35712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00068-3A85-46AE-85D0-1B47A71B0481}"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7594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00068-3A85-46AE-85D0-1B47A71B0481}"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29192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00068-3A85-46AE-85D0-1B47A71B0481}"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50179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00068-3A85-46AE-85D0-1B47A71B0481}"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332016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00068-3A85-46AE-85D0-1B47A71B0481}"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414317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00068-3A85-46AE-85D0-1B47A71B0481}"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38856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00068-3A85-46AE-85D0-1B47A71B0481}"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00049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00068-3A85-46AE-85D0-1B47A71B0481}"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40238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00068-3A85-46AE-85D0-1B47A71B0481}"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4845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0068-3A85-46AE-85D0-1B47A71B0481}" type="datetimeFigureOut">
              <a:rPr lang="en-US" smtClean="0"/>
              <a:t>6/22/2018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E43F0-1EF1-435F-990A-735CD8B34771}" type="slidenum">
              <a:rPr lang="en-US" smtClean="0"/>
              <a:t>‹#›</a:t>
            </a:fld>
            <a:endParaRPr lang="en-US"/>
          </a:p>
        </p:txBody>
      </p:sp>
    </p:spTree>
    <p:extLst>
      <p:ext uri="{BB962C8B-B14F-4D97-AF65-F5344CB8AC3E}">
        <p14:creationId xmlns:p14="http://schemas.microsoft.com/office/powerpoint/2010/main" val="3221196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6.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8.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152.xml"/><Relationship Id="rId3" Type="http://schemas.openxmlformats.org/officeDocument/2006/relationships/slide" Target="slide42.xml"/><Relationship Id="rId7" Type="http://schemas.openxmlformats.org/officeDocument/2006/relationships/slide" Target="slide12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6.xml"/><Relationship Id="rId5" Type="http://schemas.openxmlformats.org/officeDocument/2006/relationships/slide" Target="slide80.xml"/><Relationship Id="rId4" Type="http://schemas.openxmlformats.org/officeDocument/2006/relationships/slide" Target="slide7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2.w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5.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5.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2.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Placeholder 1"/>
          <p:cNvSpPr>
            <a:spLocks noGrp="1"/>
          </p:cNvSpPr>
          <p:nvPr>
            <p:ph type="body" idx="1"/>
          </p:nvPr>
        </p:nvSpPr>
        <p:spPr/>
        <p:txBody>
          <a:bodyPr/>
          <a:lstStyle/>
          <a:p>
            <a:r>
              <a:rPr lang="en-US" altLang="en-US" smtClean="0"/>
              <a:t>U.S. History</a:t>
            </a:r>
          </a:p>
        </p:txBody>
      </p:sp>
      <p:sp>
        <p:nvSpPr>
          <p:cNvPr id="3" name="Title 2"/>
          <p:cNvSpPr>
            <a:spLocks noGrp="1"/>
          </p:cNvSpPr>
          <p:nvPr>
            <p:ph type="title"/>
          </p:nvPr>
        </p:nvSpPr>
        <p:spPr/>
        <p:txBody>
          <a:bodyPr/>
          <a:lstStyle/>
          <a:p>
            <a:pPr>
              <a:defRPr/>
            </a:pPr>
            <a:r>
              <a:rPr lang="en-US" dirty="0" smtClean="0"/>
              <a:t>2</a:t>
            </a:r>
            <a:r>
              <a:rPr lang="en-US" baseline="30000" dirty="0" smtClean="0"/>
              <a:t>nd</a:t>
            </a:r>
            <a:r>
              <a:rPr lang="en-US" dirty="0" smtClean="0"/>
              <a:t> semester</a:t>
            </a:r>
            <a:endParaRPr lang="en-US" dirty="0"/>
          </a:p>
        </p:txBody>
      </p:sp>
    </p:spTree>
    <p:extLst>
      <p:ext uri="{BB962C8B-B14F-4D97-AF65-F5344CB8AC3E}">
        <p14:creationId xmlns:p14="http://schemas.microsoft.com/office/powerpoint/2010/main" val="2277851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1"/>
          </p:nvPr>
        </p:nvSpPr>
        <p:spPr>
          <a:xfrm>
            <a:off x="457200" y="1600200"/>
            <a:ext cx="8458200" cy="4876800"/>
          </a:xfrm>
        </p:spPr>
        <p:txBody>
          <a:bodyPr/>
          <a:lstStyle/>
          <a:p>
            <a:pPr eaLnBrk="1" hangingPunct="1"/>
            <a:r>
              <a:rPr lang="en-US" altLang="en-US" smtClean="0"/>
              <a:t>A granting of concessions to a hostile power in order to keep the peace. This is what Britain and France did in 1939 when they allowed Hitler to take Czechoslovakia.</a:t>
            </a:r>
          </a:p>
        </p:txBody>
      </p:sp>
      <p:sp>
        <p:nvSpPr>
          <p:cNvPr id="190467" name="Title 1"/>
          <p:cNvSpPr>
            <a:spLocks noGrp="1"/>
          </p:cNvSpPr>
          <p:nvPr>
            <p:ph type="title"/>
          </p:nvPr>
        </p:nvSpPr>
        <p:spPr/>
        <p:txBody>
          <a:bodyPr/>
          <a:lstStyle/>
          <a:p>
            <a:r>
              <a:rPr lang="en-US" altLang="en-US" smtClean="0"/>
              <a:t>Appeasement</a:t>
            </a:r>
          </a:p>
        </p:txBody>
      </p:sp>
      <p:pic>
        <p:nvPicPr>
          <p:cNvPr id="190468" name="Picture 4" descr="C:\Users\middldo\Desktop\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4267200"/>
            <a:ext cx="42624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2082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altLang="en-US" sz="4000" smtClean="0"/>
              <a:t>Brown v. Board of Education, 1954</a:t>
            </a:r>
          </a:p>
        </p:txBody>
      </p:sp>
      <p:sp>
        <p:nvSpPr>
          <p:cNvPr id="282627" name="Rectangle 3"/>
          <p:cNvSpPr>
            <a:spLocks noGrp="1" noChangeArrowheads="1"/>
          </p:cNvSpPr>
          <p:nvPr>
            <p:ph type="body" idx="1"/>
          </p:nvPr>
        </p:nvSpPr>
        <p:spPr>
          <a:xfrm>
            <a:off x="457200" y="1600200"/>
            <a:ext cx="5181600" cy="4525963"/>
          </a:xfrm>
        </p:spPr>
        <p:txBody>
          <a:bodyPr/>
          <a:lstStyle/>
          <a:p>
            <a:pPr eaLnBrk="1" hangingPunct="1"/>
            <a:r>
              <a:rPr lang="en-US" altLang="en-US" smtClean="0"/>
              <a:t>The Supreme Court overruled </a:t>
            </a:r>
            <a:r>
              <a:rPr lang="en-US" altLang="en-US" i="1" smtClean="0"/>
              <a:t>Plessy</a:t>
            </a:r>
            <a:r>
              <a:rPr lang="en-US" altLang="en-US" smtClean="0"/>
              <a:t> v. </a:t>
            </a:r>
            <a:r>
              <a:rPr lang="en-US" altLang="en-US" i="1" smtClean="0"/>
              <a:t>Ferguson</a:t>
            </a:r>
            <a:r>
              <a:rPr lang="en-US" altLang="en-US" smtClean="0"/>
              <a:t>, declared that racially segregated facilities are inherently unequal and ordered all public schools desegregated. </a:t>
            </a:r>
          </a:p>
        </p:txBody>
      </p:sp>
      <p:pic>
        <p:nvPicPr>
          <p:cNvPr id="282628" name="Picture 4" descr="pro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1905000"/>
            <a:ext cx="3308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8674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a:xfrm>
            <a:off x="381000" y="1371600"/>
            <a:ext cx="5105400" cy="5105400"/>
          </a:xfrm>
        </p:spPr>
        <p:txBody>
          <a:bodyPr/>
          <a:lstStyle/>
          <a:p>
            <a:pPr eaLnBrk="1" hangingPunct="1"/>
            <a:r>
              <a:rPr lang="en-US" altLang="en-US" smtClean="0"/>
              <a:t>The National Association for the Advancement of Colored People- an organization founded in 1909 to promote full racial equality.</a:t>
            </a:r>
          </a:p>
        </p:txBody>
      </p:sp>
      <p:sp>
        <p:nvSpPr>
          <p:cNvPr id="283651" name="Title 1"/>
          <p:cNvSpPr>
            <a:spLocks noGrp="1"/>
          </p:cNvSpPr>
          <p:nvPr>
            <p:ph type="title"/>
          </p:nvPr>
        </p:nvSpPr>
        <p:spPr/>
        <p:txBody>
          <a:bodyPr/>
          <a:lstStyle/>
          <a:p>
            <a:r>
              <a:rPr lang="en-US" altLang="en-US" smtClean="0"/>
              <a:t>NAACP</a:t>
            </a:r>
          </a:p>
        </p:txBody>
      </p:sp>
      <p:pic>
        <p:nvPicPr>
          <p:cNvPr id="283652" name="Picture 2" descr="C:\Users\middldo\Desktop\naacp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2768600"/>
            <a:ext cx="35385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0794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81000" y="1371600"/>
            <a:ext cx="5105400" cy="5105400"/>
          </a:xfrm>
        </p:spPr>
        <p:txBody>
          <a:bodyPr/>
          <a:lstStyle/>
          <a:p>
            <a:pPr eaLnBrk="1" hangingPunct="1"/>
            <a:r>
              <a:rPr lang="en-US" altLang="en-US" smtClean="0"/>
              <a:t>NAACP lawyer in the Brown v. BOE case who argued to the U.S. Supreme Court that segregated public schools were unconstitutional. He became the first African-American appointed to the U.S. Supreme Court.</a:t>
            </a:r>
          </a:p>
        </p:txBody>
      </p:sp>
      <p:sp>
        <p:nvSpPr>
          <p:cNvPr id="284675" name="Title 1"/>
          <p:cNvSpPr>
            <a:spLocks noGrp="1"/>
          </p:cNvSpPr>
          <p:nvPr>
            <p:ph type="title"/>
          </p:nvPr>
        </p:nvSpPr>
        <p:spPr/>
        <p:txBody>
          <a:bodyPr/>
          <a:lstStyle/>
          <a:p>
            <a:r>
              <a:rPr lang="en-US" altLang="en-US" smtClean="0"/>
              <a:t>Thurgood Marshall</a:t>
            </a:r>
          </a:p>
        </p:txBody>
      </p:sp>
      <p:pic>
        <p:nvPicPr>
          <p:cNvPr id="284676" name="Picture 2" descr="C:\Users\middldo\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2116138"/>
            <a:ext cx="350996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3536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body" idx="1"/>
          </p:nvPr>
        </p:nvSpPr>
        <p:spPr>
          <a:xfrm>
            <a:off x="381000" y="1371600"/>
            <a:ext cx="5105400" cy="5105400"/>
          </a:xfrm>
        </p:spPr>
        <p:txBody>
          <a:bodyPr/>
          <a:lstStyle/>
          <a:p>
            <a:pPr eaLnBrk="1" hangingPunct="1"/>
            <a:r>
              <a:rPr lang="en-US" altLang="en-US" smtClean="0"/>
              <a:t>A seamstress and NAACP officer, she was arrested in Montgomery, Alabama for refusing to give up her bus seat to a white man on December 1, 1955. This led to a major boycott of that cities bus system.</a:t>
            </a:r>
          </a:p>
        </p:txBody>
      </p:sp>
      <p:sp>
        <p:nvSpPr>
          <p:cNvPr id="285699" name="Title 2"/>
          <p:cNvSpPr>
            <a:spLocks noGrp="1"/>
          </p:cNvSpPr>
          <p:nvPr>
            <p:ph type="title"/>
          </p:nvPr>
        </p:nvSpPr>
        <p:spPr/>
        <p:txBody>
          <a:bodyPr/>
          <a:lstStyle/>
          <a:p>
            <a:r>
              <a:rPr lang="en-US" altLang="en-US" smtClean="0"/>
              <a:t>Rosa Parks</a:t>
            </a:r>
          </a:p>
        </p:txBody>
      </p:sp>
      <p:pic>
        <p:nvPicPr>
          <p:cNvPr id="285700" name="Picture 2" descr="C:\Users\middldo\Desktop\imagesCAQ989U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3048000"/>
            <a:ext cx="352425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2287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3"/>
          <p:cNvSpPr>
            <a:spLocks noGrp="1" noChangeArrowheads="1"/>
          </p:cNvSpPr>
          <p:nvPr>
            <p:ph type="body" idx="1"/>
          </p:nvPr>
        </p:nvSpPr>
        <p:spPr>
          <a:xfrm>
            <a:off x="381000" y="1371600"/>
            <a:ext cx="8382000" cy="5105400"/>
          </a:xfrm>
        </p:spPr>
        <p:txBody>
          <a:bodyPr/>
          <a:lstStyle/>
          <a:p>
            <a:pPr eaLnBrk="1" hangingPunct="1"/>
            <a:r>
              <a:rPr lang="en-US" altLang="en-US" smtClean="0"/>
              <a:t>1955-1956 protest by African-Americans in Montgomery, Alabama against racial segregation in the cities bus system.</a:t>
            </a:r>
          </a:p>
        </p:txBody>
      </p:sp>
      <p:sp>
        <p:nvSpPr>
          <p:cNvPr id="286723" name="Title 1"/>
          <p:cNvSpPr>
            <a:spLocks noGrp="1"/>
          </p:cNvSpPr>
          <p:nvPr>
            <p:ph type="title"/>
          </p:nvPr>
        </p:nvSpPr>
        <p:spPr/>
        <p:txBody>
          <a:bodyPr/>
          <a:lstStyle/>
          <a:p>
            <a:r>
              <a:rPr lang="en-US" altLang="en-US" smtClean="0"/>
              <a:t>Montgomery Bus Boycott</a:t>
            </a:r>
          </a:p>
        </p:txBody>
      </p:sp>
      <p:pic>
        <p:nvPicPr>
          <p:cNvPr id="286724" name="Picture 2" descr="C:\Users\middldo\Desktop\imagesCA8L3N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25" y="3886200"/>
            <a:ext cx="590867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7317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r>
              <a:rPr lang="en-US" altLang="en-US" smtClean="0"/>
              <a:t>Martin Luther King, Jr.</a:t>
            </a:r>
          </a:p>
        </p:txBody>
      </p:sp>
      <p:sp>
        <p:nvSpPr>
          <p:cNvPr id="287747" name="Rectangle 3"/>
          <p:cNvSpPr>
            <a:spLocks noGrp="1" noChangeArrowheads="1"/>
          </p:cNvSpPr>
          <p:nvPr>
            <p:ph type="body" idx="1"/>
          </p:nvPr>
        </p:nvSpPr>
        <p:spPr/>
        <p:txBody>
          <a:bodyPr/>
          <a:lstStyle/>
          <a:p>
            <a:pPr eaLnBrk="1" hangingPunct="1"/>
            <a:r>
              <a:rPr lang="en-US" altLang="en-US" smtClean="0"/>
              <a:t>The leader of the Civil Rights Movement and President of the Southern Christian Leadership Conference, promoted non-violent protest. </a:t>
            </a:r>
          </a:p>
        </p:txBody>
      </p:sp>
      <p:pic>
        <p:nvPicPr>
          <p:cNvPr id="287748" name="Picture 4" descr="martin-luther-k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38862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0087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1"/>
          </p:nvPr>
        </p:nvSpPr>
        <p:spPr>
          <a:xfrm>
            <a:off x="381000" y="1371600"/>
            <a:ext cx="5105400" cy="5105400"/>
          </a:xfrm>
        </p:spPr>
        <p:txBody>
          <a:bodyPr/>
          <a:lstStyle/>
          <a:p>
            <a:pPr eaLnBrk="1" hangingPunct="1"/>
            <a:r>
              <a:rPr lang="en-US" altLang="en-US" smtClean="0"/>
              <a:t>The refusal to obey those laws which are seen as unjust in an effort to bring about change in government policy. Dr. King made this the cornerstone of the American Civil Rights Movement. </a:t>
            </a:r>
          </a:p>
        </p:txBody>
      </p:sp>
      <p:sp>
        <p:nvSpPr>
          <p:cNvPr id="288771" name="Title 1"/>
          <p:cNvSpPr>
            <a:spLocks noGrp="1"/>
          </p:cNvSpPr>
          <p:nvPr>
            <p:ph type="title"/>
          </p:nvPr>
        </p:nvSpPr>
        <p:spPr/>
        <p:txBody>
          <a:bodyPr/>
          <a:lstStyle/>
          <a:p>
            <a:r>
              <a:rPr lang="en-US" altLang="en-US" smtClean="0"/>
              <a:t>Civil Disobedience</a:t>
            </a:r>
          </a:p>
        </p:txBody>
      </p:sp>
      <p:pic>
        <p:nvPicPr>
          <p:cNvPr id="288772" name="Picture 2" descr="C:\Users\middldo\Desktop\imagesCAB0CKW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63" y="2133600"/>
            <a:ext cx="34464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0301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p:cNvSpPr>
            <a:spLocks noGrp="1" noChangeArrowheads="1"/>
          </p:cNvSpPr>
          <p:nvPr>
            <p:ph type="body" idx="1"/>
          </p:nvPr>
        </p:nvSpPr>
        <p:spPr>
          <a:xfrm>
            <a:off x="381000" y="1371600"/>
            <a:ext cx="5105400" cy="5105400"/>
          </a:xfrm>
        </p:spPr>
        <p:txBody>
          <a:bodyPr/>
          <a:lstStyle/>
          <a:p>
            <a:pPr eaLnBrk="1" hangingPunct="1"/>
            <a:r>
              <a:rPr lang="en-US" altLang="en-US" smtClean="0"/>
              <a:t>In September 1957 this Arkansas public school enrolled nine African-American students in an attempt to gradually desegregate the public school system.</a:t>
            </a:r>
          </a:p>
        </p:txBody>
      </p:sp>
      <p:sp>
        <p:nvSpPr>
          <p:cNvPr id="289795" name="Title 1"/>
          <p:cNvSpPr>
            <a:spLocks noGrp="1"/>
          </p:cNvSpPr>
          <p:nvPr>
            <p:ph type="title"/>
          </p:nvPr>
        </p:nvSpPr>
        <p:spPr/>
        <p:txBody>
          <a:bodyPr/>
          <a:lstStyle/>
          <a:p>
            <a:r>
              <a:rPr lang="en-US" altLang="en-US" smtClean="0"/>
              <a:t>Little Rock Central High School</a:t>
            </a:r>
          </a:p>
        </p:txBody>
      </p:sp>
      <p:pic>
        <p:nvPicPr>
          <p:cNvPr id="289796" name="Picture 2" descr="C:\Users\middldo\Desktop\imagesCAG39YF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413" y="2438400"/>
            <a:ext cx="34813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7340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eaLnBrk="1" hangingPunct="1"/>
            <a:r>
              <a:rPr lang="en-US" altLang="en-US" sz="4000" smtClean="0"/>
              <a:t>Sit-Ins</a:t>
            </a:r>
          </a:p>
        </p:txBody>
      </p:sp>
      <p:sp>
        <p:nvSpPr>
          <p:cNvPr id="290819" name="Rectangle 3"/>
          <p:cNvSpPr>
            <a:spLocks noGrp="1" noChangeArrowheads="1"/>
          </p:cNvSpPr>
          <p:nvPr>
            <p:ph type="body" idx="1"/>
          </p:nvPr>
        </p:nvSpPr>
        <p:spPr>
          <a:xfrm>
            <a:off x="381000" y="1676400"/>
            <a:ext cx="4953000" cy="4953000"/>
          </a:xfrm>
        </p:spPr>
        <p:txBody>
          <a:bodyPr>
            <a:normAutofit lnSpcReduction="10000"/>
          </a:bodyPr>
          <a:lstStyle/>
          <a:p>
            <a:pPr eaLnBrk="1" hangingPunct="1"/>
            <a:r>
              <a:rPr lang="en-US" altLang="en-US" smtClean="0"/>
              <a:t>A form of demonstration used by African- Americans to protest discrimination, in which the protesters would sit down at a segregated business like a lunch counter and refuse to leave until they were severed.</a:t>
            </a:r>
          </a:p>
        </p:txBody>
      </p:sp>
      <p:pic>
        <p:nvPicPr>
          <p:cNvPr id="290820" name="Picture 2" descr="C:\Users\middldo\Desktop\d5ea3b66c1e21111330f6a7067007d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075" y="-8462963"/>
            <a:ext cx="45720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1" name="Picture 3" descr="C:\Users\middldo\Desktop\d5ea3b66c1e21111330f6a7067007de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2362200"/>
            <a:ext cx="37782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2081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3"/>
          <p:cNvSpPr>
            <a:spLocks noGrp="1" noChangeArrowheads="1"/>
          </p:cNvSpPr>
          <p:nvPr>
            <p:ph type="body" idx="1"/>
          </p:nvPr>
        </p:nvSpPr>
        <p:spPr>
          <a:xfrm>
            <a:off x="457200" y="1600200"/>
            <a:ext cx="8382000" cy="5005388"/>
          </a:xfrm>
        </p:spPr>
        <p:txBody>
          <a:bodyPr/>
          <a:lstStyle/>
          <a:p>
            <a:pPr eaLnBrk="1" hangingPunct="1"/>
            <a:r>
              <a:rPr lang="en-US" altLang="en-US" smtClean="0"/>
              <a:t>One of the civil rights activists who rode buses through the South in the early 1960’s to challenge segregation. They were attacked several times in the State of Alabama. </a:t>
            </a:r>
          </a:p>
        </p:txBody>
      </p:sp>
      <p:sp>
        <p:nvSpPr>
          <p:cNvPr id="291843" name="Title 1"/>
          <p:cNvSpPr>
            <a:spLocks noGrp="1"/>
          </p:cNvSpPr>
          <p:nvPr>
            <p:ph type="title"/>
          </p:nvPr>
        </p:nvSpPr>
        <p:spPr/>
        <p:txBody>
          <a:bodyPr/>
          <a:lstStyle/>
          <a:p>
            <a:r>
              <a:rPr lang="en-US" altLang="en-US" smtClean="0"/>
              <a:t>Freedom Riders</a:t>
            </a:r>
          </a:p>
        </p:txBody>
      </p:sp>
      <p:pic>
        <p:nvPicPr>
          <p:cNvPr id="291844" name="Picture 2" descr="C:\Users\middldo\Desktop\14_slide0001_image0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59188"/>
            <a:ext cx="40830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4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altLang="en-US" smtClean="0"/>
              <a:t>Anti-Semitism</a:t>
            </a:r>
          </a:p>
        </p:txBody>
      </p:sp>
      <p:sp>
        <p:nvSpPr>
          <p:cNvPr id="191491" name="Rectangle 3"/>
          <p:cNvSpPr>
            <a:spLocks noGrp="1" noChangeArrowheads="1"/>
          </p:cNvSpPr>
          <p:nvPr>
            <p:ph type="body" idx="1"/>
          </p:nvPr>
        </p:nvSpPr>
        <p:spPr/>
        <p:txBody>
          <a:bodyPr/>
          <a:lstStyle/>
          <a:p>
            <a:pPr eaLnBrk="1" hangingPunct="1"/>
            <a:r>
              <a:rPr lang="en-US" altLang="en-US" smtClean="0"/>
              <a:t>Prejudice and discrimination against Jewish people as found in Nazi Germany during the 1930’s and the 1940’s.</a:t>
            </a:r>
          </a:p>
        </p:txBody>
      </p:sp>
      <p:pic>
        <p:nvPicPr>
          <p:cNvPr id="191492" name="Picture 2" descr="C:\Users\middldo\Desktop\anti-semite-sign-no-jews-allow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4267200"/>
            <a:ext cx="309403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4603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3"/>
          <p:cNvSpPr>
            <a:spLocks noGrp="1" noChangeArrowheads="1"/>
          </p:cNvSpPr>
          <p:nvPr>
            <p:ph type="body" idx="1"/>
          </p:nvPr>
        </p:nvSpPr>
        <p:spPr>
          <a:xfrm>
            <a:off x="381000" y="1600200"/>
            <a:ext cx="8534400" cy="5029200"/>
          </a:xfrm>
        </p:spPr>
        <p:txBody>
          <a:bodyPr/>
          <a:lstStyle/>
          <a:p>
            <a:pPr eaLnBrk="1" hangingPunct="1"/>
            <a:r>
              <a:rPr lang="en-US" altLang="en-US" smtClean="0"/>
              <a:t>In September 1962, African-American James Meredith an Air Force veteran won a federal court case allowing him to enroll in the all-white University of Mississippi. As a result a riot broke out on campus. It took 500 soldiers, 200 arrest, and 15 hours to stop the rioters.                                         Two people were killed.  </a:t>
            </a:r>
          </a:p>
        </p:txBody>
      </p:sp>
      <p:pic>
        <p:nvPicPr>
          <p:cNvPr id="292867" name="Picture 2" descr="C:\Users\middldo\Desktop\d5ea3b66c1e21111330f6a7067007d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075" y="-8462963"/>
            <a:ext cx="45720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8" name="Title 1"/>
          <p:cNvSpPr>
            <a:spLocks noGrp="1"/>
          </p:cNvSpPr>
          <p:nvPr>
            <p:ph type="title"/>
          </p:nvPr>
        </p:nvSpPr>
        <p:spPr/>
        <p:txBody>
          <a:bodyPr/>
          <a:lstStyle/>
          <a:p>
            <a:r>
              <a:rPr lang="en-US" altLang="en-US" smtClean="0"/>
              <a:t>James Meredith &amp; Ole Miss</a:t>
            </a:r>
          </a:p>
        </p:txBody>
      </p:sp>
      <p:pic>
        <p:nvPicPr>
          <p:cNvPr id="292869" name="Picture 5" descr="C:\Users\middldo\Desktop\ole-mis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605338"/>
            <a:ext cx="31115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713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US" altLang="en-US" sz="4000" smtClean="0"/>
              <a:t>Birmingham 1963</a:t>
            </a:r>
          </a:p>
        </p:txBody>
      </p:sp>
      <p:sp>
        <p:nvSpPr>
          <p:cNvPr id="293891" name="Rectangle 3"/>
          <p:cNvSpPr>
            <a:spLocks noGrp="1" noChangeArrowheads="1"/>
          </p:cNvSpPr>
          <p:nvPr>
            <p:ph type="body" idx="1"/>
          </p:nvPr>
        </p:nvSpPr>
        <p:spPr>
          <a:xfrm>
            <a:off x="381000" y="1600200"/>
            <a:ext cx="8610600" cy="4953000"/>
          </a:xfrm>
        </p:spPr>
        <p:txBody>
          <a:bodyPr/>
          <a:lstStyle/>
          <a:p>
            <a:pPr eaLnBrk="1" hangingPunct="1"/>
            <a:r>
              <a:rPr lang="en-US" altLang="en-US" sz="2800" smtClean="0"/>
              <a:t>In 1963 Alabama’s largest city was known for its strict enforcement of Jim Crow laws. Dr. King and civil rights demonstrators took on the city of Birmingham and its police department. They even used children in the protest. The police fought back with attack dogs and high powered fire department water hoses. </a:t>
            </a:r>
          </a:p>
        </p:txBody>
      </p:sp>
      <p:pic>
        <p:nvPicPr>
          <p:cNvPr id="293892" name="Picture 2" descr="C:\Users\middldo\Desktop\10_Birmingham-Skyli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64025"/>
            <a:ext cx="417353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2371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r>
              <a:rPr lang="en-US" altLang="en-US" sz="4000" smtClean="0"/>
              <a:t>March on Washington 1963</a:t>
            </a:r>
          </a:p>
        </p:txBody>
      </p:sp>
      <p:sp>
        <p:nvSpPr>
          <p:cNvPr id="294915" name="Rectangle 3"/>
          <p:cNvSpPr>
            <a:spLocks noGrp="1" noChangeArrowheads="1"/>
          </p:cNvSpPr>
          <p:nvPr>
            <p:ph type="body" idx="1"/>
          </p:nvPr>
        </p:nvSpPr>
        <p:spPr>
          <a:xfrm>
            <a:off x="457200" y="1600200"/>
            <a:ext cx="5181600" cy="4525963"/>
          </a:xfrm>
        </p:spPr>
        <p:txBody>
          <a:bodyPr/>
          <a:lstStyle/>
          <a:p>
            <a:pPr eaLnBrk="1" hangingPunct="1"/>
            <a:r>
              <a:rPr lang="en-US" altLang="en-US" smtClean="0"/>
              <a:t>To persuade Congress to pass a civil rights bill, a major march was held in Washington, D.C. Over 250,000 people showed up on the Mall. Dr. King delivered his famous “I Have a Dream” speech. </a:t>
            </a:r>
          </a:p>
        </p:txBody>
      </p:sp>
      <p:pic>
        <p:nvPicPr>
          <p:cNvPr id="294916" name="Picture 2" descr="C:\Users\middldo\Desktop\IhaveadreamMarin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1828800"/>
            <a:ext cx="3362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210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r>
              <a:rPr lang="en-US" altLang="en-US" sz="4000" smtClean="0"/>
              <a:t>Mississippi Freedom Summer 1964</a:t>
            </a:r>
          </a:p>
        </p:txBody>
      </p:sp>
      <p:sp>
        <p:nvSpPr>
          <p:cNvPr id="295939" name="Rectangle 3"/>
          <p:cNvSpPr>
            <a:spLocks noGrp="1" noChangeArrowheads="1"/>
          </p:cNvSpPr>
          <p:nvPr>
            <p:ph type="body" idx="1"/>
          </p:nvPr>
        </p:nvSpPr>
        <p:spPr>
          <a:xfrm>
            <a:off x="425450" y="1600200"/>
            <a:ext cx="5441950" cy="4975225"/>
          </a:xfrm>
        </p:spPr>
        <p:txBody>
          <a:bodyPr/>
          <a:lstStyle/>
          <a:p>
            <a:pPr eaLnBrk="1" hangingPunct="1"/>
            <a:r>
              <a:rPr lang="en-US" altLang="en-US" smtClean="0"/>
              <a:t>A 1964 project to register African-American voters in Mississippi. A state in which 90% of it African American population were kept from being able to vote. Many of the people that took part in this project were northern college students.</a:t>
            </a:r>
          </a:p>
        </p:txBody>
      </p:sp>
      <p:pic>
        <p:nvPicPr>
          <p:cNvPr id="295940" name="Picture 2" descr="C:\Users\middldo\Desktop\imagesCACFDO8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588" y="1600200"/>
            <a:ext cx="282098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9312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hangingPunct="1"/>
            <a:r>
              <a:rPr lang="en-US" altLang="en-US" sz="4000" smtClean="0"/>
              <a:t>Civil Rights Act 1964</a:t>
            </a:r>
          </a:p>
        </p:txBody>
      </p:sp>
      <p:sp>
        <p:nvSpPr>
          <p:cNvPr id="296963" name="Rectangle 3"/>
          <p:cNvSpPr>
            <a:spLocks noGrp="1" noChangeArrowheads="1"/>
          </p:cNvSpPr>
          <p:nvPr>
            <p:ph type="body" idx="1"/>
          </p:nvPr>
        </p:nvSpPr>
        <p:spPr>
          <a:xfrm>
            <a:off x="457200" y="1600200"/>
            <a:ext cx="5943600" cy="5005388"/>
          </a:xfrm>
        </p:spPr>
        <p:txBody>
          <a:bodyPr/>
          <a:lstStyle/>
          <a:p>
            <a:pPr eaLnBrk="1" hangingPunct="1"/>
            <a:r>
              <a:rPr lang="en-US" altLang="en-US" smtClean="0"/>
              <a:t>A law that banned discrimination on the basis of race, sex, national origin, or religion in public places and most workplaces. </a:t>
            </a:r>
          </a:p>
        </p:txBody>
      </p:sp>
      <p:pic>
        <p:nvPicPr>
          <p:cNvPr id="296964" name="Picture 2" descr="C:\Users\middldo\Desktop\imagesCALSNC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525" y="1447800"/>
            <a:ext cx="245427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903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r>
              <a:rPr lang="en-US" altLang="en-US" sz="4000" smtClean="0"/>
              <a:t>Bloody Sunday</a:t>
            </a:r>
          </a:p>
        </p:txBody>
      </p:sp>
      <p:sp>
        <p:nvSpPr>
          <p:cNvPr id="297987" name="Rectangle 3"/>
          <p:cNvSpPr>
            <a:spLocks noGrp="1" noChangeArrowheads="1"/>
          </p:cNvSpPr>
          <p:nvPr>
            <p:ph type="body" idx="1"/>
          </p:nvPr>
        </p:nvSpPr>
        <p:spPr>
          <a:xfrm>
            <a:off x="457200" y="1603375"/>
            <a:ext cx="8348663" cy="5026025"/>
          </a:xfrm>
        </p:spPr>
        <p:txBody>
          <a:bodyPr/>
          <a:lstStyle/>
          <a:p>
            <a:pPr eaLnBrk="1" hangingPunct="1"/>
            <a:r>
              <a:rPr lang="en-US" altLang="en-US" sz="2800" dirty="0" smtClean="0"/>
              <a:t>On 7 March 1965, about 600 protesters set out to march some 50-miles from Selma, Alabama to Montgomery, Alabama. The protesters, many of which were African-American were attacked by White Alabama State Troopers who used whips, clubs, and tear gas to break-up the protest group. The purpose of the march as to get Congress 			       to pass a voting rights act.</a:t>
            </a:r>
          </a:p>
        </p:txBody>
      </p:sp>
      <p:pic>
        <p:nvPicPr>
          <p:cNvPr id="297988" name="Picture 2" descr="C:\Users\middldo\Desktop\7242625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06900"/>
            <a:ext cx="34290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9932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r>
              <a:rPr lang="en-US" altLang="en-US" sz="4000" smtClean="0"/>
              <a:t>Voting Rights Act 1965</a:t>
            </a:r>
          </a:p>
        </p:txBody>
      </p:sp>
      <p:sp>
        <p:nvSpPr>
          <p:cNvPr id="299011" name="Rectangle 3"/>
          <p:cNvSpPr>
            <a:spLocks noGrp="1" noChangeArrowheads="1"/>
          </p:cNvSpPr>
          <p:nvPr>
            <p:ph type="body" idx="1"/>
          </p:nvPr>
        </p:nvSpPr>
        <p:spPr>
          <a:xfrm>
            <a:off x="381000" y="1600200"/>
            <a:ext cx="5257800" cy="4953000"/>
          </a:xfrm>
        </p:spPr>
        <p:txBody>
          <a:bodyPr/>
          <a:lstStyle/>
          <a:p>
            <a:pPr eaLnBrk="1" hangingPunct="1"/>
            <a:r>
              <a:rPr lang="en-US" altLang="en-US" smtClean="0"/>
              <a:t>A law that made it easier for African Americans to register to vote by eliminating discriminatory literacy tests and authorizing federal examiners to enroll voters denied at the local level.</a:t>
            </a:r>
          </a:p>
        </p:txBody>
      </p:sp>
      <p:pic>
        <p:nvPicPr>
          <p:cNvPr id="299012" name="Picture 2" descr="C:\Users\middldo\Desktop\imagesCAIF9DK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88" y="2514600"/>
            <a:ext cx="3389312"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88999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r>
              <a:rPr lang="en-US" altLang="en-US" smtClean="0"/>
              <a:t>Malcolm X</a:t>
            </a:r>
          </a:p>
        </p:txBody>
      </p:sp>
      <p:sp>
        <p:nvSpPr>
          <p:cNvPr id="300035" name="Rectangle 3"/>
          <p:cNvSpPr>
            <a:spLocks noGrp="1" noChangeArrowheads="1"/>
          </p:cNvSpPr>
          <p:nvPr>
            <p:ph type="body" idx="1"/>
          </p:nvPr>
        </p:nvSpPr>
        <p:spPr>
          <a:xfrm>
            <a:off x="3581400" y="1600200"/>
            <a:ext cx="5105400" cy="4525963"/>
          </a:xfrm>
        </p:spPr>
        <p:txBody>
          <a:bodyPr/>
          <a:lstStyle/>
          <a:p>
            <a:pPr eaLnBrk="1" hangingPunct="1"/>
            <a:r>
              <a:rPr lang="en-US" altLang="en-US" smtClean="0"/>
              <a:t>Malcolm X expressed the feelings of many African American activists who had grown impatient with King’s nonviolent methods. Malcolm X preached a message of self-reliance and self-determination.</a:t>
            </a:r>
          </a:p>
        </p:txBody>
      </p:sp>
      <p:pic>
        <p:nvPicPr>
          <p:cNvPr id="300036" name="Picture 4" descr="Malcolm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32289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3996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fontScale="90000"/>
          </a:bodyPr>
          <a:lstStyle/>
          <a:p>
            <a:pPr eaLnBrk="1" hangingPunct="1"/>
            <a:r>
              <a:rPr lang="en-US" altLang="en-US" sz="4000" dirty="0" smtClean="0"/>
              <a:t>The book: </a:t>
            </a:r>
            <a:r>
              <a:rPr lang="en-US" altLang="en-US" sz="4000" i="1" dirty="0" smtClean="0"/>
              <a:t>Feminine Mystique </a:t>
            </a:r>
            <a:br>
              <a:rPr lang="en-US" altLang="en-US" sz="4000" i="1" dirty="0" smtClean="0"/>
            </a:br>
            <a:r>
              <a:rPr lang="en-US" altLang="en-US" sz="4000" dirty="0" smtClean="0"/>
              <a:t>by Betty Friedan, 1963</a:t>
            </a:r>
          </a:p>
        </p:txBody>
      </p:sp>
      <p:sp>
        <p:nvSpPr>
          <p:cNvPr id="301059" name="Rectangle 3"/>
          <p:cNvSpPr>
            <a:spLocks noGrp="1" noChangeArrowheads="1"/>
          </p:cNvSpPr>
          <p:nvPr>
            <p:ph type="body" idx="1"/>
          </p:nvPr>
        </p:nvSpPr>
        <p:spPr>
          <a:xfrm>
            <a:off x="457200" y="1600200"/>
            <a:ext cx="5181600" cy="4525963"/>
          </a:xfrm>
        </p:spPr>
        <p:txBody>
          <a:bodyPr/>
          <a:lstStyle/>
          <a:p>
            <a:pPr eaLnBrk="1" hangingPunct="1"/>
            <a:r>
              <a:rPr lang="en-US" altLang="en-US" smtClean="0"/>
              <a:t>Depicted how difficult a woman's life is because she doesn't think about herself, only her family. It said that middle-class society stifled women and didn't let them use their talents. Attacked the "cult of domesticity." </a:t>
            </a:r>
          </a:p>
        </p:txBody>
      </p:sp>
      <p:pic>
        <p:nvPicPr>
          <p:cNvPr id="301060" name="Picture 4" descr="friedanstrike_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857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00859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n-US" altLang="en-US" sz="4000" smtClean="0"/>
              <a:t>Women’s Movement</a:t>
            </a:r>
          </a:p>
        </p:txBody>
      </p:sp>
      <p:sp>
        <p:nvSpPr>
          <p:cNvPr id="302083" name="Rectangle 3"/>
          <p:cNvSpPr>
            <a:spLocks noGrp="1" noChangeArrowheads="1"/>
          </p:cNvSpPr>
          <p:nvPr>
            <p:ph type="body" idx="1"/>
          </p:nvPr>
        </p:nvSpPr>
        <p:spPr>
          <a:xfrm>
            <a:off x="457200" y="1577975"/>
            <a:ext cx="8499475" cy="4975225"/>
          </a:xfrm>
        </p:spPr>
        <p:txBody>
          <a:bodyPr/>
          <a:lstStyle/>
          <a:p>
            <a:pPr eaLnBrk="1" hangingPunct="1"/>
            <a:r>
              <a:rPr lang="en-US" altLang="en-US" smtClean="0"/>
              <a:t>Movement that started in the U.S. in the 1800’s that sought greater rights and opportunities for women. In 1966 this movement founded a group called NOW. This group worked in creating new opportunities for women in the fields of education, employment,                           and politics. </a:t>
            </a:r>
          </a:p>
        </p:txBody>
      </p:sp>
      <p:pic>
        <p:nvPicPr>
          <p:cNvPr id="302084" name="Picture 2" descr="C:\Users\middldo\Desktop\imagesCA118S3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86288"/>
            <a:ext cx="33528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313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altLang="en-US" smtClean="0"/>
              <a:t>Genocide </a:t>
            </a:r>
          </a:p>
        </p:txBody>
      </p:sp>
      <p:sp>
        <p:nvSpPr>
          <p:cNvPr id="192515" name="Rectangle 3"/>
          <p:cNvSpPr>
            <a:spLocks noGrp="1" noChangeArrowheads="1"/>
          </p:cNvSpPr>
          <p:nvPr>
            <p:ph type="body" idx="1"/>
          </p:nvPr>
        </p:nvSpPr>
        <p:spPr>
          <a:xfrm>
            <a:off x="457200" y="1295400"/>
            <a:ext cx="8229600" cy="4830763"/>
          </a:xfrm>
        </p:spPr>
        <p:txBody>
          <a:bodyPr/>
          <a:lstStyle/>
          <a:p>
            <a:pPr eaLnBrk="1" hangingPunct="1"/>
            <a:r>
              <a:rPr lang="en-US" altLang="en-US" smtClean="0"/>
              <a:t>The deliberate and systematic extermination of a particular racial, national, or religious group. </a:t>
            </a:r>
          </a:p>
        </p:txBody>
      </p:sp>
      <p:pic>
        <p:nvPicPr>
          <p:cNvPr id="192516" name="Picture 2" descr="C:\Users\middldo\Desktop\WWII-Genocide-Against-Roma-Remember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3810000"/>
            <a:ext cx="40195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573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r>
              <a:rPr lang="en-US" altLang="en-US" sz="4000" smtClean="0"/>
              <a:t>Equal Rights Amendment -ERA</a:t>
            </a:r>
          </a:p>
        </p:txBody>
      </p:sp>
      <p:sp>
        <p:nvSpPr>
          <p:cNvPr id="303107" name="Rectangle 3"/>
          <p:cNvSpPr>
            <a:spLocks noGrp="1" noChangeArrowheads="1"/>
          </p:cNvSpPr>
          <p:nvPr>
            <p:ph type="body" idx="1"/>
          </p:nvPr>
        </p:nvSpPr>
        <p:spPr>
          <a:xfrm>
            <a:off x="457200" y="1600200"/>
            <a:ext cx="5181600" cy="5181600"/>
          </a:xfrm>
        </p:spPr>
        <p:txBody>
          <a:bodyPr/>
          <a:lstStyle/>
          <a:p>
            <a:pPr eaLnBrk="1" hangingPunct="1"/>
            <a:r>
              <a:rPr lang="en-US" altLang="en-US" sz="2800" smtClean="0"/>
              <a:t>In 1972 Congress passed the ERA. The amendment needed ratification by 38 of 50 states to become part of the U.S. Constitution. It would have guaranteed that both men and women would enjoy the same rights and protections under the law. By June 1982 the ERA was dead, 3 states short of passage.</a:t>
            </a:r>
          </a:p>
        </p:txBody>
      </p:sp>
      <p:pic>
        <p:nvPicPr>
          <p:cNvPr id="303108" name="Picture 2" descr="C:\Users\middldo\Desktop\ERA_butt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7432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73975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r>
              <a:rPr lang="en-US" altLang="en-US" sz="4000" smtClean="0"/>
              <a:t>Cesar Chavez</a:t>
            </a:r>
          </a:p>
        </p:txBody>
      </p:sp>
      <p:sp>
        <p:nvSpPr>
          <p:cNvPr id="304131" name="Rectangle 3"/>
          <p:cNvSpPr>
            <a:spLocks noGrp="1" noChangeArrowheads="1"/>
          </p:cNvSpPr>
          <p:nvPr>
            <p:ph type="body" idx="1"/>
          </p:nvPr>
        </p:nvSpPr>
        <p:spPr>
          <a:xfrm>
            <a:off x="457200" y="1600200"/>
            <a:ext cx="5181600" cy="4525963"/>
          </a:xfrm>
        </p:spPr>
        <p:txBody>
          <a:bodyPr/>
          <a:lstStyle/>
          <a:p>
            <a:pPr eaLnBrk="1" hangingPunct="1"/>
            <a:r>
              <a:rPr lang="en-US" altLang="en-US" smtClean="0"/>
              <a:t>Non-violent leader of the United Farm Workers from 1963-1970. Organized laborers in California and in the Southwest to strike against fruit and vegetable growers. Unionized Mexican-American farm workers. </a:t>
            </a:r>
          </a:p>
          <a:p>
            <a:pPr eaLnBrk="1" hangingPunct="1"/>
            <a:endParaRPr lang="en-US" altLang="en-US" smtClean="0"/>
          </a:p>
        </p:txBody>
      </p:sp>
      <p:pic>
        <p:nvPicPr>
          <p:cNvPr id="304132" name="Picture 2" descr="C:\Users\middldo\Desktop\585440_orig_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13" y="2322513"/>
            <a:ext cx="3354387"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2965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57200" y="304800"/>
            <a:ext cx="8229600" cy="1143000"/>
          </a:xfrm>
        </p:spPr>
        <p:txBody>
          <a:bodyPr/>
          <a:lstStyle/>
          <a:p>
            <a:pPr eaLnBrk="1" hangingPunct="1"/>
            <a:r>
              <a:rPr lang="en-US" altLang="en-US" sz="4000" smtClean="0"/>
              <a:t>United Farm Workers-UFW</a:t>
            </a:r>
          </a:p>
        </p:txBody>
      </p:sp>
      <p:sp>
        <p:nvSpPr>
          <p:cNvPr id="305155" name="Rectangle 3"/>
          <p:cNvSpPr>
            <a:spLocks noGrp="1" noChangeArrowheads="1"/>
          </p:cNvSpPr>
          <p:nvPr>
            <p:ph type="body" idx="1"/>
          </p:nvPr>
        </p:nvSpPr>
        <p:spPr>
          <a:xfrm>
            <a:off x="457200" y="1600200"/>
            <a:ext cx="5181600" cy="5029200"/>
          </a:xfrm>
        </p:spPr>
        <p:txBody>
          <a:bodyPr/>
          <a:lstStyle/>
          <a:p>
            <a:pPr eaLnBrk="1" hangingPunct="1"/>
            <a:r>
              <a:rPr lang="en-US" altLang="en-US" smtClean="0"/>
              <a:t>A labor union formed in 1966 to seek higher wages and better working conditions for Mexican-American farm workers in California.</a:t>
            </a:r>
          </a:p>
        </p:txBody>
      </p:sp>
      <p:pic>
        <p:nvPicPr>
          <p:cNvPr id="305156" name="Picture 2" descr="C:\Users\middldo\Desktop\United-Farm-Workers-Logo-300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321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r>
              <a:rPr lang="en-US" altLang="en-US" sz="4000" smtClean="0"/>
              <a:t>Student’s Rights Movement</a:t>
            </a:r>
          </a:p>
        </p:txBody>
      </p:sp>
      <p:sp>
        <p:nvSpPr>
          <p:cNvPr id="306179" name="Rectangle 3"/>
          <p:cNvSpPr>
            <a:spLocks noGrp="1" noChangeArrowheads="1"/>
          </p:cNvSpPr>
          <p:nvPr>
            <p:ph type="body" idx="1"/>
          </p:nvPr>
        </p:nvSpPr>
        <p:spPr>
          <a:xfrm>
            <a:off x="457200" y="1676400"/>
            <a:ext cx="8382000" cy="4724400"/>
          </a:xfrm>
        </p:spPr>
        <p:txBody>
          <a:bodyPr/>
          <a:lstStyle/>
          <a:p>
            <a:pPr eaLnBrk="1" hangingPunct="1"/>
            <a:r>
              <a:rPr lang="en-US" altLang="en-US" smtClean="0"/>
              <a:t>In the 1960’s college students across the nation protested dress codes, curfews, dormitory regulations and mandatory ROTC programs on college campuses. These protest led to the Anti-War Movement protest. </a:t>
            </a:r>
          </a:p>
        </p:txBody>
      </p:sp>
      <p:pic>
        <p:nvPicPr>
          <p:cNvPr id="306180" name="Picture 2" descr="C:\Users\middldo\Desktop\valley_012920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159250"/>
            <a:ext cx="47767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2302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r>
              <a:rPr lang="en-US" altLang="en-US" sz="4000" smtClean="0"/>
              <a:t>Counterculture Movement</a:t>
            </a:r>
          </a:p>
        </p:txBody>
      </p:sp>
      <p:sp>
        <p:nvSpPr>
          <p:cNvPr id="307203" name="Rectangle 3"/>
          <p:cNvSpPr>
            <a:spLocks noGrp="1" noChangeArrowheads="1"/>
          </p:cNvSpPr>
          <p:nvPr>
            <p:ph type="body" idx="1"/>
          </p:nvPr>
        </p:nvSpPr>
        <p:spPr>
          <a:xfrm>
            <a:off x="412750" y="1600200"/>
            <a:ext cx="8426450" cy="4975225"/>
          </a:xfrm>
        </p:spPr>
        <p:txBody>
          <a:bodyPr/>
          <a:lstStyle/>
          <a:p>
            <a:pPr eaLnBrk="1" hangingPunct="1"/>
            <a:r>
              <a:rPr lang="en-US" altLang="en-US" smtClean="0"/>
              <a:t>The culture of the young people who rejected mainstream American society in the 1960’s, seeking to create an alternative society based on peace, love, and individual freedom.</a:t>
            </a:r>
          </a:p>
        </p:txBody>
      </p:sp>
      <p:pic>
        <p:nvPicPr>
          <p:cNvPr id="307204" name="Picture 2" descr="C:\Users\middldo\Desktop\flower-power-splash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760788"/>
            <a:ext cx="4795838"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53111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r>
              <a:rPr lang="en-US" altLang="en-US" sz="4000" smtClean="0"/>
              <a:t>Hippies</a:t>
            </a:r>
          </a:p>
        </p:txBody>
      </p:sp>
      <p:sp>
        <p:nvSpPr>
          <p:cNvPr id="308227" name="Rectangle 3"/>
          <p:cNvSpPr>
            <a:spLocks noGrp="1" noChangeArrowheads="1"/>
          </p:cNvSpPr>
          <p:nvPr>
            <p:ph type="body" idx="1"/>
          </p:nvPr>
        </p:nvSpPr>
        <p:spPr>
          <a:xfrm>
            <a:off x="457200" y="1600200"/>
            <a:ext cx="5181600" cy="4525963"/>
          </a:xfrm>
        </p:spPr>
        <p:txBody>
          <a:bodyPr/>
          <a:lstStyle/>
          <a:p>
            <a:pPr eaLnBrk="1" hangingPunct="1"/>
            <a:r>
              <a:rPr lang="en-US" altLang="en-US" smtClean="0"/>
              <a:t>These were members of the Counterculture Movement of the 1960’s who dropped out of mainstream society by embracing peace, love, and drugs. </a:t>
            </a:r>
          </a:p>
        </p:txBody>
      </p:sp>
      <p:pic>
        <p:nvPicPr>
          <p:cNvPr id="308228" name="Picture 2" descr="C:\Users\middldo\Desktop\imagesCADGR5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87813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45313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r>
              <a:rPr lang="en-US" altLang="en-US" sz="4000" smtClean="0"/>
              <a:t>Black Power Movement</a:t>
            </a:r>
          </a:p>
        </p:txBody>
      </p:sp>
      <p:sp>
        <p:nvSpPr>
          <p:cNvPr id="309251" name="Rectangle 3"/>
          <p:cNvSpPr>
            <a:spLocks noGrp="1" noChangeArrowheads="1"/>
          </p:cNvSpPr>
          <p:nvPr>
            <p:ph type="body" idx="1"/>
          </p:nvPr>
        </p:nvSpPr>
        <p:spPr>
          <a:xfrm>
            <a:off x="457200" y="1752600"/>
            <a:ext cx="5410200" cy="4876800"/>
          </a:xfrm>
        </p:spPr>
        <p:txBody>
          <a:bodyPr/>
          <a:lstStyle/>
          <a:p>
            <a:pPr eaLnBrk="1" hangingPunct="1"/>
            <a:r>
              <a:rPr lang="en-US" altLang="en-US" smtClean="0"/>
              <a:t>A slogan-first used in the 1940’s and revived by Stokely Carmichael in the 1960’s- that encouraged African-American pride and political and social leadership.</a:t>
            </a:r>
          </a:p>
        </p:txBody>
      </p:sp>
      <p:pic>
        <p:nvPicPr>
          <p:cNvPr id="309252" name="Picture 2" descr="C:\Users\middldo\Desktop\black-power-p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3" y="2438400"/>
            <a:ext cx="3062287"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82982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57200" y="228600"/>
            <a:ext cx="8229600" cy="1143000"/>
          </a:xfrm>
        </p:spPr>
        <p:txBody>
          <a:bodyPr/>
          <a:lstStyle/>
          <a:p>
            <a:pPr eaLnBrk="1" hangingPunct="1"/>
            <a:r>
              <a:rPr lang="en-US" altLang="en-US" sz="4000" smtClean="0"/>
              <a:t>Black Panthers</a:t>
            </a:r>
          </a:p>
        </p:txBody>
      </p:sp>
      <p:sp>
        <p:nvSpPr>
          <p:cNvPr id="310275" name="Rectangle 3"/>
          <p:cNvSpPr>
            <a:spLocks noGrp="1" noChangeArrowheads="1"/>
          </p:cNvSpPr>
          <p:nvPr>
            <p:ph type="body" idx="1"/>
          </p:nvPr>
        </p:nvSpPr>
        <p:spPr>
          <a:xfrm>
            <a:off x="457200" y="1752600"/>
            <a:ext cx="5410200" cy="4876800"/>
          </a:xfrm>
        </p:spPr>
        <p:txBody>
          <a:bodyPr/>
          <a:lstStyle/>
          <a:p>
            <a:pPr eaLnBrk="1" hangingPunct="1"/>
            <a:r>
              <a:rPr lang="en-US" altLang="en-US" smtClean="0"/>
              <a:t>A militant African-American political organization formed in 1966 by Huey Newton and Bobby Seale to fight police brutality and to provide services in low income areas.</a:t>
            </a:r>
          </a:p>
        </p:txBody>
      </p:sp>
      <p:pic>
        <p:nvPicPr>
          <p:cNvPr id="310276" name="Picture 2" descr="C:\Users\middldo\Desktop\Black-Panther-Party-armed-guards-in-street-shotgu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738" y="2133600"/>
            <a:ext cx="321468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6078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r>
              <a:rPr lang="en-US" altLang="en-US" sz="4000" smtClean="0"/>
              <a:t>American Indian Movement</a:t>
            </a:r>
          </a:p>
        </p:txBody>
      </p:sp>
      <p:sp>
        <p:nvSpPr>
          <p:cNvPr id="291843" name="Rectangle 3"/>
          <p:cNvSpPr>
            <a:spLocks noGrp="1" noChangeArrowheads="1"/>
          </p:cNvSpPr>
          <p:nvPr>
            <p:ph type="body" idx="1"/>
          </p:nvPr>
        </p:nvSpPr>
        <p:spPr>
          <a:xfrm>
            <a:off x="457200" y="1600200"/>
            <a:ext cx="5181600" cy="4953000"/>
          </a:xfrm>
        </p:spPr>
        <p:txBody>
          <a:bodyPr/>
          <a:lstStyle/>
          <a:p>
            <a:pPr marL="0" indent="0" eaLnBrk="1" hangingPunct="1">
              <a:buFontTx/>
              <a:buNone/>
              <a:defRPr/>
            </a:pPr>
            <a:r>
              <a:rPr lang="en-US" altLang="en-US" dirty="0" smtClean="0"/>
              <a:t>A frequently militant organization that was formed in 1968 to work for Native American rights like:  </a:t>
            </a:r>
          </a:p>
          <a:p>
            <a:pPr eaLnBrk="1" hangingPunct="1">
              <a:defRPr/>
            </a:pPr>
            <a:r>
              <a:rPr lang="en-US" altLang="en-US" dirty="0" smtClean="0"/>
              <a:t>the return of lost lands</a:t>
            </a:r>
          </a:p>
          <a:p>
            <a:pPr eaLnBrk="1" hangingPunct="1">
              <a:defRPr/>
            </a:pPr>
            <a:r>
              <a:rPr lang="en-US" altLang="en-US" dirty="0"/>
              <a:t>t</a:t>
            </a:r>
            <a:r>
              <a:rPr lang="en-US" altLang="en-US" dirty="0" smtClean="0"/>
              <a:t>he return of lost hunting, fishing and timber rights</a:t>
            </a:r>
          </a:p>
          <a:p>
            <a:pPr eaLnBrk="1" hangingPunct="1">
              <a:defRPr/>
            </a:pPr>
            <a:r>
              <a:rPr lang="en-US" altLang="en-US" dirty="0"/>
              <a:t>t</a:t>
            </a:r>
            <a:r>
              <a:rPr lang="en-US" altLang="en-US" dirty="0" smtClean="0"/>
              <a:t>he protection of burial grounds</a:t>
            </a:r>
          </a:p>
        </p:txBody>
      </p:sp>
      <p:pic>
        <p:nvPicPr>
          <p:cNvPr id="311300" name="Picture 2" descr="C:\Users\middldo\Desktop\AI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3" y="2133600"/>
            <a:ext cx="3022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4178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Placeholder 1"/>
          <p:cNvSpPr>
            <a:spLocks noGrp="1"/>
          </p:cNvSpPr>
          <p:nvPr>
            <p:ph type="body" idx="1"/>
          </p:nvPr>
        </p:nvSpPr>
        <p:spPr/>
        <p:txBody>
          <a:bodyPr/>
          <a:lstStyle/>
          <a:p>
            <a:r>
              <a:rPr lang="en-US" altLang="en-US" smtClean="0"/>
              <a:t>U.S. History</a:t>
            </a:r>
          </a:p>
        </p:txBody>
      </p:sp>
      <p:sp>
        <p:nvSpPr>
          <p:cNvPr id="2" name="Title 1"/>
          <p:cNvSpPr>
            <a:spLocks noGrp="1"/>
          </p:cNvSpPr>
          <p:nvPr>
            <p:ph type="title"/>
          </p:nvPr>
        </p:nvSpPr>
        <p:spPr/>
        <p:txBody>
          <a:bodyPr/>
          <a:lstStyle/>
          <a:p>
            <a:pPr>
              <a:defRPr/>
            </a:pPr>
            <a:r>
              <a:rPr lang="en-US" dirty="0" smtClean="0"/>
              <a:t>The 1970’s</a:t>
            </a:r>
            <a:endParaRPr lang="en-US" dirty="0"/>
          </a:p>
        </p:txBody>
      </p:sp>
      <p:pic>
        <p:nvPicPr>
          <p:cNvPr id="312324" name="Picture 4" descr="C:\Users\middldo\Desktop\dis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111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2059"/>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53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altLang="en-US" smtClean="0"/>
              <a:t>Holocaust</a:t>
            </a:r>
          </a:p>
        </p:txBody>
      </p:sp>
      <p:sp>
        <p:nvSpPr>
          <p:cNvPr id="193539" name="Rectangle 3"/>
          <p:cNvSpPr>
            <a:spLocks noGrp="1" noChangeArrowheads="1"/>
          </p:cNvSpPr>
          <p:nvPr>
            <p:ph type="body" idx="1"/>
          </p:nvPr>
        </p:nvSpPr>
        <p:spPr/>
        <p:txBody>
          <a:bodyPr/>
          <a:lstStyle/>
          <a:p>
            <a:pPr eaLnBrk="1" hangingPunct="1"/>
            <a:r>
              <a:rPr lang="en-US" altLang="en-US" smtClean="0"/>
              <a:t>The systematic murder of 11 million Jews and other people by the Nazis before and during World War II. </a:t>
            </a:r>
          </a:p>
        </p:txBody>
      </p:sp>
      <p:pic>
        <p:nvPicPr>
          <p:cNvPr id="193540" name="Picture 2" descr="C:\Users\middldo\Desktop\imagesCABQC7X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2895600"/>
            <a:ext cx="3576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03262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3"/>
          <p:cNvSpPr>
            <a:spLocks noGrp="1" noChangeArrowheads="1"/>
          </p:cNvSpPr>
          <p:nvPr>
            <p:ph type="body" idx="1"/>
          </p:nvPr>
        </p:nvSpPr>
        <p:spPr>
          <a:xfrm>
            <a:off x="457200" y="1600200"/>
            <a:ext cx="5334000" cy="4648200"/>
          </a:xfrm>
        </p:spPr>
        <p:txBody>
          <a:bodyPr/>
          <a:lstStyle/>
          <a:p>
            <a:pPr eaLnBrk="1" hangingPunct="1"/>
            <a:r>
              <a:rPr lang="en-US" altLang="en-US" smtClean="0"/>
              <a:t>He was the president of the U.S. from 1969 to 1974 when he resigned the office in the wake of the Watergate scandal in 1974. </a:t>
            </a:r>
          </a:p>
        </p:txBody>
      </p:sp>
      <p:sp>
        <p:nvSpPr>
          <p:cNvPr id="313347" name="Title 2"/>
          <p:cNvSpPr>
            <a:spLocks noGrp="1"/>
          </p:cNvSpPr>
          <p:nvPr>
            <p:ph type="title"/>
          </p:nvPr>
        </p:nvSpPr>
        <p:spPr/>
        <p:txBody>
          <a:bodyPr/>
          <a:lstStyle/>
          <a:p>
            <a:r>
              <a:rPr lang="en-US" altLang="en-US" smtClean="0"/>
              <a:t>Richard Nixon</a:t>
            </a:r>
          </a:p>
        </p:txBody>
      </p:sp>
      <p:pic>
        <p:nvPicPr>
          <p:cNvPr id="313348" name="Picture 2" descr="C:\Users\middldo\Desktop\225px-NIX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2209800"/>
            <a:ext cx="2982913"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95967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3"/>
          <p:cNvSpPr>
            <a:spLocks noGrp="1" noChangeArrowheads="1"/>
          </p:cNvSpPr>
          <p:nvPr>
            <p:ph type="body" idx="1"/>
          </p:nvPr>
        </p:nvSpPr>
        <p:spPr>
          <a:xfrm>
            <a:off x="457200" y="1600200"/>
            <a:ext cx="5334000" cy="4648200"/>
          </a:xfrm>
        </p:spPr>
        <p:txBody>
          <a:bodyPr/>
          <a:lstStyle/>
          <a:p>
            <a:pPr eaLnBrk="1" hangingPunct="1"/>
            <a:r>
              <a:rPr lang="en-US" altLang="en-US" smtClean="0"/>
              <a:t>He was the architect of President Nixon’s foreign policy plan called Détente  as served as Nixon’s Nation Security Advisor before he was promoted to Secretary of State.</a:t>
            </a:r>
          </a:p>
        </p:txBody>
      </p:sp>
      <p:sp>
        <p:nvSpPr>
          <p:cNvPr id="314371" name="Title 2"/>
          <p:cNvSpPr>
            <a:spLocks noGrp="1"/>
          </p:cNvSpPr>
          <p:nvPr>
            <p:ph type="title"/>
          </p:nvPr>
        </p:nvSpPr>
        <p:spPr/>
        <p:txBody>
          <a:bodyPr/>
          <a:lstStyle/>
          <a:p>
            <a:r>
              <a:rPr lang="en-US" altLang="en-US" smtClean="0"/>
              <a:t>Henry Kissinger</a:t>
            </a:r>
          </a:p>
        </p:txBody>
      </p:sp>
      <p:pic>
        <p:nvPicPr>
          <p:cNvPr id="314372" name="Picture 2" descr="C:\Users\middldo\Desktop\Kissinger_Hen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1981200"/>
            <a:ext cx="291465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95848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hangingPunct="1"/>
            <a:r>
              <a:rPr lang="en-US" altLang="en-US" smtClean="0"/>
              <a:t>Détente</a:t>
            </a:r>
          </a:p>
        </p:txBody>
      </p:sp>
      <p:sp>
        <p:nvSpPr>
          <p:cNvPr id="315395" name="Rectangle 3"/>
          <p:cNvSpPr>
            <a:spLocks noGrp="1" noChangeArrowheads="1"/>
          </p:cNvSpPr>
          <p:nvPr>
            <p:ph type="body" idx="1"/>
          </p:nvPr>
        </p:nvSpPr>
        <p:spPr>
          <a:xfrm>
            <a:off x="304800" y="1295400"/>
            <a:ext cx="8610600" cy="4830763"/>
          </a:xfrm>
        </p:spPr>
        <p:txBody>
          <a:bodyPr/>
          <a:lstStyle/>
          <a:p>
            <a:pPr eaLnBrk="1" hangingPunct="1"/>
            <a:r>
              <a:rPr lang="en-US" altLang="en-US" smtClean="0"/>
              <a:t>A lessening of tensions between U.S. and Soviet Union and China. Besides disarming missiles to insure a lasting peace between superpowers, Nixon pressed for trade relations and a limited military budget. </a:t>
            </a:r>
          </a:p>
        </p:txBody>
      </p:sp>
      <p:pic>
        <p:nvPicPr>
          <p:cNvPr id="315396" name="Picture 5" descr="C:\Users\middldo\Desktop\gadd600sp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62388"/>
            <a:ext cx="51054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42566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Content Placeholder 2"/>
          <p:cNvSpPr>
            <a:spLocks noGrp="1"/>
          </p:cNvSpPr>
          <p:nvPr>
            <p:ph idx="1"/>
          </p:nvPr>
        </p:nvSpPr>
        <p:spPr>
          <a:xfrm>
            <a:off x="457200" y="1752600"/>
            <a:ext cx="5283200" cy="4373563"/>
          </a:xfrm>
        </p:spPr>
        <p:txBody>
          <a:bodyPr/>
          <a:lstStyle/>
          <a:p>
            <a:r>
              <a:rPr lang="en-US" altLang="en-US" smtClean="0"/>
              <a:t>A five year agreement between the U.S. and the Soviet Union, signed in 1972, that limited the nation’s number of intercontinental ballistic missiles and submarine launched missiles. </a:t>
            </a:r>
          </a:p>
        </p:txBody>
      </p:sp>
      <p:sp>
        <p:nvSpPr>
          <p:cNvPr id="316419" name="Title 1"/>
          <p:cNvSpPr>
            <a:spLocks noGrp="1"/>
          </p:cNvSpPr>
          <p:nvPr>
            <p:ph type="title"/>
          </p:nvPr>
        </p:nvSpPr>
        <p:spPr/>
        <p:txBody>
          <a:bodyPr/>
          <a:lstStyle/>
          <a:p>
            <a:r>
              <a:rPr lang="en-US" altLang="en-US" smtClean="0"/>
              <a:t>SALT I</a:t>
            </a:r>
          </a:p>
        </p:txBody>
      </p:sp>
      <p:pic>
        <p:nvPicPr>
          <p:cNvPr id="316420" name="Picture 2" descr="C:\Users\middldo\Desktop\5944348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2362200"/>
            <a:ext cx="32670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1078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r>
              <a:rPr lang="en-US" altLang="en-US" smtClean="0"/>
              <a:t>Title IX, 1972</a:t>
            </a:r>
          </a:p>
        </p:txBody>
      </p:sp>
      <p:sp>
        <p:nvSpPr>
          <p:cNvPr id="317443" name="Rectangle 3"/>
          <p:cNvSpPr>
            <a:spLocks noGrp="1" noChangeArrowheads="1"/>
          </p:cNvSpPr>
          <p:nvPr>
            <p:ph type="body" idx="1"/>
          </p:nvPr>
        </p:nvSpPr>
        <p:spPr>
          <a:xfrm>
            <a:off x="457200" y="1600200"/>
            <a:ext cx="6096000" cy="4648200"/>
          </a:xfrm>
        </p:spPr>
        <p:txBody>
          <a:bodyPr/>
          <a:lstStyle/>
          <a:p>
            <a:pPr eaLnBrk="1" hangingPunct="1"/>
            <a:r>
              <a:rPr lang="en-US" altLang="en-US" smtClean="0"/>
              <a:t>"No person in the United States shall, on the basis of sex, be excluded from participation in, be denied the benefits of, or be subjected to discrimination under any education program or activity receiving Federal financial assistance."</a:t>
            </a:r>
          </a:p>
        </p:txBody>
      </p:sp>
      <p:pic>
        <p:nvPicPr>
          <p:cNvPr id="317444" name="Picture 4" descr="mia_h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09800"/>
            <a:ext cx="2257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273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r>
              <a:rPr lang="en-US" altLang="en-US" smtClean="0"/>
              <a:t>War Powers Act, 1973</a:t>
            </a:r>
          </a:p>
        </p:txBody>
      </p:sp>
      <p:sp>
        <p:nvSpPr>
          <p:cNvPr id="318467" name="Rectangle 3"/>
          <p:cNvSpPr>
            <a:spLocks noGrp="1" noChangeArrowheads="1"/>
          </p:cNvSpPr>
          <p:nvPr>
            <p:ph type="body" idx="1"/>
          </p:nvPr>
        </p:nvSpPr>
        <p:spPr/>
        <p:txBody>
          <a:bodyPr/>
          <a:lstStyle/>
          <a:p>
            <a:pPr eaLnBrk="1" hangingPunct="1"/>
            <a:r>
              <a:rPr lang="en-US" altLang="en-US" smtClean="0"/>
              <a:t>Gave any president the power to go to war under certain circumstances, but required that he could only do so for 90 days before being required to officially bring the matter before Congress. </a:t>
            </a:r>
          </a:p>
        </p:txBody>
      </p:sp>
      <p:pic>
        <p:nvPicPr>
          <p:cNvPr id="318468" name="Picture 4" descr="w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73475"/>
            <a:ext cx="43434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54207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
          <p:cNvSpPr>
            <a:spLocks noGrp="1" noChangeArrowheads="1"/>
          </p:cNvSpPr>
          <p:nvPr>
            <p:ph type="body" idx="1"/>
          </p:nvPr>
        </p:nvSpPr>
        <p:spPr>
          <a:xfrm>
            <a:off x="450850" y="1600200"/>
            <a:ext cx="8159750" cy="5013325"/>
          </a:xfrm>
        </p:spPr>
        <p:txBody>
          <a:bodyPr/>
          <a:lstStyle/>
          <a:p>
            <a:pPr eaLnBrk="1" hangingPunct="1"/>
            <a:r>
              <a:rPr lang="en-US" altLang="en-US" smtClean="0"/>
              <a:t>A 1973 conflict in which the nations of Egypt and Syria attacked Israel on its most holy Jewish holiday in an attempt to regain territories lost to Israel in the 1967 Six-Day War. </a:t>
            </a:r>
          </a:p>
        </p:txBody>
      </p:sp>
      <p:sp>
        <p:nvSpPr>
          <p:cNvPr id="319491" name="Title 2"/>
          <p:cNvSpPr>
            <a:spLocks noGrp="1"/>
          </p:cNvSpPr>
          <p:nvPr>
            <p:ph type="title"/>
          </p:nvPr>
        </p:nvSpPr>
        <p:spPr/>
        <p:txBody>
          <a:bodyPr/>
          <a:lstStyle/>
          <a:p>
            <a:r>
              <a:rPr lang="en-US" altLang="en-US" smtClean="0"/>
              <a:t>Arab-Israeli War 1973</a:t>
            </a:r>
          </a:p>
        </p:txBody>
      </p:sp>
      <p:pic>
        <p:nvPicPr>
          <p:cNvPr id="319492" name="Picture 2" descr="C:\Users\middldo\Desktop\Egyptian-troops-1973-Arab-Israeli-war-400x2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875213"/>
            <a:ext cx="2895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8486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body" idx="1"/>
          </p:nvPr>
        </p:nvSpPr>
        <p:spPr>
          <a:xfrm>
            <a:off x="457200" y="1600200"/>
            <a:ext cx="8305800" cy="5105400"/>
          </a:xfrm>
        </p:spPr>
        <p:txBody>
          <a:bodyPr/>
          <a:lstStyle/>
          <a:p>
            <a:pPr eaLnBrk="1" hangingPunct="1"/>
            <a:r>
              <a:rPr lang="en-US" altLang="en-US" smtClean="0"/>
              <a:t>This was a result of an oil embargo that was imposed on the U.S. by OPEC thus hurting U.S. businesses, industries, homeowners, and motorist. </a:t>
            </a:r>
          </a:p>
        </p:txBody>
      </p:sp>
      <p:sp>
        <p:nvSpPr>
          <p:cNvPr id="320515" name="Title 2"/>
          <p:cNvSpPr>
            <a:spLocks noGrp="1"/>
          </p:cNvSpPr>
          <p:nvPr>
            <p:ph type="title"/>
          </p:nvPr>
        </p:nvSpPr>
        <p:spPr/>
        <p:txBody>
          <a:bodyPr/>
          <a:lstStyle/>
          <a:p>
            <a:r>
              <a:rPr lang="en-US" altLang="en-US" smtClean="0"/>
              <a:t>Energy Crisis</a:t>
            </a:r>
          </a:p>
        </p:txBody>
      </p:sp>
      <p:pic>
        <p:nvPicPr>
          <p:cNvPr id="320516" name="Picture 2" descr="C:\Users\middldo\Desktop\draft_lens11582711module106280701photo_127669346770s_energy_crisis_pic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4035425"/>
            <a:ext cx="359886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2185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3"/>
          <p:cNvSpPr>
            <a:spLocks noGrp="1" noChangeArrowheads="1"/>
          </p:cNvSpPr>
          <p:nvPr>
            <p:ph type="body" idx="1"/>
          </p:nvPr>
        </p:nvSpPr>
        <p:spPr>
          <a:xfrm>
            <a:off x="463550" y="1600200"/>
            <a:ext cx="8451850" cy="5013325"/>
          </a:xfrm>
        </p:spPr>
        <p:txBody>
          <a:bodyPr/>
          <a:lstStyle/>
          <a:p>
            <a:pPr eaLnBrk="1" hangingPunct="1"/>
            <a:r>
              <a:rPr lang="en-US" altLang="en-US" smtClean="0"/>
              <a:t>A marine biologist who in 1962 wrote a book called “</a:t>
            </a:r>
            <a:r>
              <a:rPr lang="en-US" altLang="en-US" i="1" smtClean="0"/>
              <a:t>Silent Spring</a:t>
            </a:r>
            <a:r>
              <a:rPr lang="en-US" altLang="en-US" smtClean="0"/>
              <a:t>” in which she warned against the growing use of pesticides-chemicals used to kill insects, weeds, and rodents claiming that they also poisoned the food and killed fish &amp; birds.</a:t>
            </a:r>
          </a:p>
        </p:txBody>
      </p:sp>
      <p:sp>
        <p:nvSpPr>
          <p:cNvPr id="321539" name="Title 2"/>
          <p:cNvSpPr>
            <a:spLocks noGrp="1"/>
          </p:cNvSpPr>
          <p:nvPr>
            <p:ph type="title"/>
          </p:nvPr>
        </p:nvSpPr>
        <p:spPr/>
        <p:txBody>
          <a:bodyPr/>
          <a:lstStyle/>
          <a:p>
            <a:r>
              <a:rPr lang="en-US" altLang="en-US" smtClean="0"/>
              <a:t>Rachel Carson</a:t>
            </a:r>
          </a:p>
        </p:txBody>
      </p:sp>
      <p:pic>
        <p:nvPicPr>
          <p:cNvPr id="321540" name="Picture 2" descr="C:\Users\middldo\Desktop\imagesCAJRDZV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48200"/>
            <a:ext cx="3476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7778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Content Placeholder 2"/>
          <p:cNvSpPr>
            <a:spLocks noGrp="1"/>
          </p:cNvSpPr>
          <p:nvPr>
            <p:ph idx="1"/>
          </p:nvPr>
        </p:nvSpPr>
        <p:spPr>
          <a:xfrm>
            <a:off x="457200" y="1752600"/>
            <a:ext cx="5283200" cy="4373563"/>
          </a:xfrm>
        </p:spPr>
        <p:txBody>
          <a:bodyPr/>
          <a:lstStyle/>
          <a:p>
            <a:r>
              <a:rPr lang="en-US" altLang="en-US" smtClean="0"/>
              <a:t>An agency established in 1970 to enforce pollution standards, to conduct research, and to assist state and local governments in pollution control.</a:t>
            </a:r>
          </a:p>
        </p:txBody>
      </p:sp>
      <p:sp>
        <p:nvSpPr>
          <p:cNvPr id="322563" name="Title 3"/>
          <p:cNvSpPr>
            <a:spLocks noGrp="1"/>
          </p:cNvSpPr>
          <p:nvPr>
            <p:ph type="title"/>
          </p:nvPr>
        </p:nvSpPr>
        <p:spPr/>
        <p:txBody>
          <a:bodyPr/>
          <a:lstStyle/>
          <a:p>
            <a:r>
              <a:rPr lang="en-US" altLang="en-US" smtClean="0"/>
              <a:t>EPA</a:t>
            </a:r>
          </a:p>
        </p:txBody>
      </p:sp>
      <p:pic>
        <p:nvPicPr>
          <p:cNvPr id="322564" name="Picture 2" descr="C:\Users\middldo\Desktop\EPA-Logo_14165903123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2133600"/>
            <a:ext cx="315277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323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a:xfrm>
            <a:off x="381000" y="1447800"/>
            <a:ext cx="8153400" cy="4678363"/>
          </a:xfrm>
        </p:spPr>
        <p:txBody>
          <a:bodyPr/>
          <a:lstStyle/>
          <a:p>
            <a:pPr eaLnBrk="1" hangingPunct="1"/>
            <a:r>
              <a:rPr lang="en-US" altLang="en-US" smtClean="0"/>
              <a:t>Unable to rid Germany of its Jews by forcing them to leave, the Nazi’s adopted this new approach in 1939 in which all Jews were rounded up and either sent to slave labor camps or to extermination camps.</a:t>
            </a:r>
          </a:p>
        </p:txBody>
      </p:sp>
      <p:sp>
        <p:nvSpPr>
          <p:cNvPr id="194563" name="Title 1"/>
          <p:cNvSpPr>
            <a:spLocks noGrp="1"/>
          </p:cNvSpPr>
          <p:nvPr>
            <p:ph type="title"/>
          </p:nvPr>
        </p:nvSpPr>
        <p:spPr/>
        <p:txBody>
          <a:bodyPr/>
          <a:lstStyle/>
          <a:p>
            <a:r>
              <a:rPr lang="en-US" altLang="en-US" smtClean="0"/>
              <a:t>Final Solution</a:t>
            </a:r>
          </a:p>
        </p:txBody>
      </p:sp>
      <p:pic>
        <p:nvPicPr>
          <p:cNvPr id="194564" name="Picture 2" descr="C:\Users\middldo\Desktop\451384463_auschwitz_birkenau_2_xlar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19613"/>
            <a:ext cx="3333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67088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Content Placeholder 2"/>
          <p:cNvSpPr>
            <a:spLocks noGrp="1"/>
          </p:cNvSpPr>
          <p:nvPr>
            <p:ph idx="1"/>
          </p:nvPr>
        </p:nvSpPr>
        <p:spPr>
          <a:xfrm>
            <a:off x="457200" y="1752600"/>
            <a:ext cx="5283200" cy="4373563"/>
          </a:xfrm>
        </p:spPr>
        <p:txBody>
          <a:bodyPr/>
          <a:lstStyle/>
          <a:p>
            <a:r>
              <a:rPr lang="en-US" altLang="en-US" smtClean="0"/>
              <a:t>Started in 1970. A day set aside for environmental education, celebrated annually on April 22. </a:t>
            </a:r>
          </a:p>
        </p:txBody>
      </p:sp>
      <p:sp>
        <p:nvSpPr>
          <p:cNvPr id="323587" name="Title 3"/>
          <p:cNvSpPr>
            <a:spLocks noGrp="1"/>
          </p:cNvSpPr>
          <p:nvPr>
            <p:ph type="title"/>
          </p:nvPr>
        </p:nvSpPr>
        <p:spPr/>
        <p:txBody>
          <a:bodyPr/>
          <a:lstStyle/>
          <a:p>
            <a:r>
              <a:rPr lang="en-US" altLang="en-US" smtClean="0"/>
              <a:t>Earth Day</a:t>
            </a:r>
          </a:p>
        </p:txBody>
      </p:sp>
      <p:pic>
        <p:nvPicPr>
          <p:cNvPr id="323588" name="Picture 2" descr="C:\Users\middldo\Desktop\imagesCAY8OZ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763" y="2335213"/>
            <a:ext cx="31337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73250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Content Placeholder 2"/>
          <p:cNvSpPr>
            <a:spLocks noGrp="1"/>
          </p:cNvSpPr>
          <p:nvPr>
            <p:ph idx="1"/>
          </p:nvPr>
        </p:nvSpPr>
        <p:spPr>
          <a:xfrm>
            <a:off x="457200" y="1752600"/>
            <a:ext cx="8458200" cy="4800600"/>
          </a:xfrm>
        </p:spPr>
        <p:txBody>
          <a:bodyPr/>
          <a:lstStyle/>
          <a:p>
            <a:r>
              <a:rPr lang="en-US" altLang="en-US" smtClean="0"/>
              <a:t>1973 U.S. Supreme Court case out of Texas in which the court decided that states could regulate abortions only in certain circumstances but otherwise a women’s right to an abortion was protected by her right to privacy.</a:t>
            </a:r>
          </a:p>
        </p:txBody>
      </p:sp>
      <p:sp>
        <p:nvSpPr>
          <p:cNvPr id="324611" name="Title 1"/>
          <p:cNvSpPr>
            <a:spLocks noGrp="1"/>
          </p:cNvSpPr>
          <p:nvPr>
            <p:ph type="title"/>
          </p:nvPr>
        </p:nvSpPr>
        <p:spPr/>
        <p:txBody>
          <a:bodyPr/>
          <a:lstStyle/>
          <a:p>
            <a:r>
              <a:rPr lang="en-US" altLang="en-US" smtClean="0"/>
              <a:t>Roe Vs. Wade</a:t>
            </a:r>
          </a:p>
        </p:txBody>
      </p:sp>
      <p:pic>
        <p:nvPicPr>
          <p:cNvPr id="324612" name="Picture 2" descr="C:\Users\middldo\Desktop\1abortion-prot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4863"/>
            <a:ext cx="3392488"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64871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body" idx="1"/>
          </p:nvPr>
        </p:nvSpPr>
        <p:spPr>
          <a:xfrm>
            <a:off x="457200" y="1600200"/>
            <a:ext cx="5334000" cy="4648200"/>
          </a:xfrm>
        </p:spPr>
        <p:txBody>
          <a:bodyPr/>
          <a:lstStyle/>
          <a:p>
            <a:pPr eaLnBrk="1" hangingPunct="1"/>
            <a:r>
              <a:rPr lang="en-US" altLang="en-US" smtClean="0"/>
              <a:t>A book by historian Arthur SchlesingerJr. that argued that by the time Nixon became president, the executive branch had taken on an air of supreme authority.</a:t>
            </a:r>
          </a:p>
        </p:txBody>
      </p:sp>
      <p:sp>
        <p:nvSpPr>
          <p:cNvPr id="325635" name="Title 2"/>
          <p:cNvSpPr>
            <a:spLocks noGrp="1"/>
          </p:cNvSpPr>
          <p:nvPr>
            <p:ph type="title"/>
          </p:nvPr>
        </p:nvSpPr>
        <p:spPr/>
        <p:txBody>
          <a:bodyPr/>
          <a:lstStyle/>
          <a:p>
            <a:r>
              <a:rPr lang="en-US" altLang="en-US" smtClean="0"/>
              <a:t>Imperial Presidency</a:t>
            </a:r>
          </a:p>
        </p:txBody>
      </p:sp>
      <p:pic>
        <p:nvPicPr>
          <p:cNvPr id="325636" name="Picture 2" descr="C:\Users\middldo\Desktop\The_Imperial_Presidency_(Schlesinger_bo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133600"/>
            <a:ext cx="2578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3699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eaLnBrk="1" hangingPunct="1"/>
            <a:r>
              <a:rPr lang="en-US" altLang="en-US" smtClean="0"/>
              <a:t>Watergate Scandal, 1972-1974</a:t>
            </a:r>
          </a:p>
        </p:txBody>
      </p:sp>
      <p:sp>
        <p:nvSpPr>
          <p:cNvPr id="326659" name="Rectangle 3"/>
          <p:cNvSpPr>
            <a:spLocks noGrp="1" noChangeArrowheads="1"/>
          </p:cNvSpPr>
          <p:nvPr>
            <p:ph type="body" idx="1"/>
          </p:nvPr>
        </p:nvSpPr>
        <p:spPr>
          <a:xfrm>
            <a:off x="304800" y="1600200"/>
            <a:ext cx="8610600" cy="4525963"/>
          </a:xfrm>
        </p:spPr>
        <p:txBody>
          <a:bodyPr/>
          <a:lstStyle/>
          <a:p>
            <a:pPr eaLnBrk="1" hangingPunct="1"/>
            <a:r>
              <a:rPr lang="en-US" altLang="en-US" smtClean="0"/>
              <a:t>In 1972, five men were arrested for breaking into the Democratic National Committee's executive quarters in the Watergate Hotel. Nixon admitted to complicity in the burglary. In 1974, as Nixon's impeachment began, he resigned. </a:t>
            </a:r>
          </a:p>
        </p:txBody>
      </p:sp>
      <p:pic>
        <p:nvPicPr>
          <p:cNvPr id="326660" name="Picture 4" descr="water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71950"/>
            <a:ext cx="3657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36433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3"/>
          <p:cNvSpPr>
            <a:spLocks noGrp="1" noChangeArrowheads="1"/>
          </p:cNvSpPr>
          <p:nvPr>
            <p:ph type="body" idx="1"/>
          </p:nvPr>
        </p:nvSpPr>
        <p:spPr>
          <a:xfrm>
            <a:off x="457200" y="1600200"/>
            <a:ext cx="5334000" cy="4953000"/>
          </a:xfrm>
        </p:spPr>
        <p:txBody>
          <a:bodyPr/>
          <a:lstStyle/>
          <a:p>
            <a:pPr eaLnBrk="1" hangingPunct="1"/>
            <a:r>
              <a:rPr lang="en-US" altLang="en-US" smtClean="0"/>
              <a:t>Principle that the President has the right to keep certain communications between himself and other members of the executive branch private. Nixon claimed that he had this right during Watergate when it came to his tapes.</a:t>
            </a:r>
          </a:p>
        </p:txBody>
      </p:sp>
      <p:sp>
        <p:nvSpPr>
          <p:cNvPr id="327683" name="Title 1"/>
          <p:cNvSpPr>
            <a:spLocks noGrp="1"/>
          </p:cNvSpPr>
          <p:nvPr>
            <p:ph type="title"/>
          </p:nvPr>
        </p:nvSpPr>
        <p:spPr/>
        <p:txBody>
          <a:bodyPr/>
          <a:lstStyle/>
          <a:p>
            <a:r>
              <a:rPr lang="en-US" altLang="en-US" smtClean="0"/>
              <a:t>Executive Privilege</a:t>
            </a:r>
          </a:p>
        </p:txBody>
      </p:sp>
      <p:pic>
        <p:nvPicPr>
          <p:cNvPr id="327684" name="Picture 2" descr="C:\Users\middldo\Desktop\nixontaperecor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32766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2509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r>
              <a:rPr lang="en-US" altLang="en-US" smtClean="0"/>
              <a:t>Helsinki Accords</a:t>
            </a:r>
          </a:p>
        </p:txBody>
      </p:sp>
      <p:sp>
        <p:nvSpPr>
          <p:cNvPr id="328707" name="Rectangle 3"/>
          <p:cNvSpPr>
            <a:spLocks noGrp="1" noChangeArrowheads="1"/>
          </p:cNvSpPr>
          <p:nvPr>
            <p:ph type="body" idx="1"/>
          </p:nvPr>
        </p:nvSpPr>
        <p:spPr>
          <a:xfrm>
            <a:off x="450850" y="1600200"/>
            <a:ext cx="8083550" cy="5026025"/>
          </a:xfrm>
        </p:spPr>
        <p:txBody>
          <a:bodyPr/>
          <a:lstStyle/>
          <a:p>
            <a:pPr eaLnBrk="1" hangingPunct="1"/>
            <a:r>
              <a:rPr lang="en-US" altLang="en-US" smtClean="0"/>
              <a:t>Agreement made in 1975 when Gerald Ford was President of the U.S. The U.S., Canada, and several European nations, including the Soviet Union agreed to support human rights. </a:t>
            </a:r>
          </a:p>
        </p:txBody>
      </p:sp>
      <p:pic>
        <p:nvPicPr>
          <p:cNvPr id="328708" name="Picture 2" descr="C:\Users\middldo\Desktop\imagesCABALZJ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18000"/>
            <a:ext cx="3733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4937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r>
              <a:rPr lang="en-US" altLang="en-US" smtClean="0"/>
              <a:t>Camp David Accords, 1978</a:t>
            </a:r>
          </a:p>
        </p:txBody>
      </p:sp>
      <p:sp>
        <p:nvSpPr>
          <p:cNvPr id="329731" name="Rectangle 3"/>
          <p:cNvSpPr>
            <a:spLocks noGrp="1" noChangeArrowheads="1"/>
          </p:cNvSpPr>
          <p:nvPr>
            <p:ph type="body" idx="1"/>
          </p:nvPr>
        </p:nvSpPr>
        <p:spPr/>
        <p:txBody>
          <a:bodyPr/>
          <a:lstStyle/>
          <a:p>
            <a:pPr eaLnBrk="1" hangingPunct="1"/>
            <a:r>
              <a:rPr lang="en-US" altLang="en-US" smtClean="0"/>
              <a:t>Peace talks between Egypt and Israel mediated by President Carter. </a:t>
            </a:r>
          </a:p>
        </p:txBody>
      </p:sp>
      <p:pic>
        <p:nvPicPr>
          <p:cNvPr id="329732" name="Picture 4" descr="don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71775"/>
            <a:ext cx="4724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68930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3"/>
          <p:cNvSpPr>
            <a:spLocks noGrp="1" noChangeArrowheads="1"/>
          </p:cNvSpPr>
          <p:nvPr>
            <p:ph type="body" idx="1"/>
          </p:nvPr>
        </p:nvSpPr>
        <p:spPr>
          <a:xfrm>
            <a:off x="457200" y="1600200"/>
            <a:ext cx="5334000" cy="4648200"/>
          </a:xfrm>
        </p:spPr>
        <p:txBody>
          <a:bodyPr/>
          <a:lstStyle/>
          <a:p>
            <a:pPr eaLnBrk="1" hangingPunct="1"/>
            <a:r>
              <a:rPr lang="en-US" altLang="en-US" smtClean="0"/>
              <a:t>Energy that exists inside the nucleus of an atom is used as a sources of power in the U.S. This type of energy serves as an alternative to foreign oil or coal. </a:t>
            </a:r>
          </a:p>
        </p:txBody>
      </p:sp>
      <p:sp>
        <p:nvSpPr>
          <p:cNvPr id="330755" name="Title 1"/>
          <p:cNvSpPr>
            <a:spLocks noGrp="1"/>
          </p:cNvSpPr>
          <p:nvPr>
            <p:ph type="title"/>
          </p:nvPr>
        </p:nvSpPr>
        <p:spPr/>
        <p:txBody>
          <a:bodyPr/>
          <a:lstStyle/>
          <a:p>
            <a:r>
              <a:rPr lang="en-US" altLang="en-US" smtClean="0"/>
              <a:t>Nuclear Energy</a:t>
            </a:r>
          </a:p>
        </p:txBody>
      </p:sp>
      <p:pic>
        <p:nvPicPr>
          <p:cNvPr id="330756" name="Picture 2" descr="C:\Users\middldo\Desktop\imagesCABZGD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538" y="2438400"/>
            <a:ext cx="2951162"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99891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3"/>
          <p:cNvSpPr>
            <a:spLocks noGrp="1" noChangeArrowheads="1"/>
          </p:cNvSpPr>
          <p:nvPr>
            <p:ph type="body" idx="1"/>
          </p:nvPr>
        </p:nvSpPr>
        <p:spPr>
          <a:xfrm>
            <a:off x="457200" y="1600200"/>
            <a:ext cx="8382000" cy="5029200"/>
          </a:xfrm>
        </p:spPr>
        <p:txBody>
          <a:bodyPr/>
          <a:lstStyle/>
          <a:p>
            <a:pPr eaLnBrk="1" hangingPunct="1"/>
            <a:r>
              <a:rPr lang="en-US" altLang="en-US" smtClean="0"/>
              <a:t>Nuclear power plant near Harrisburg, Pennsylvania that on 28 March 1979 malfunctioned when its reactor overheated after its cooling system failed. </a:t>
            </a:r>
          </a:p>
        </p:txBody>
      </p:sp>
      <p:sp>
        <p:nvSpPr>
          <p:cNvPr id="331779" name="Title 1"/>
          <p:cNvSpPr>
            <a:spLocks noGrp="1"/>
          </p:cNvSpPr>
          <p:nvPr>
            <p:ph type="title"/>
          </p:nvPr>
        </p:nvSpPr>
        <p:spPr/>
        <p:txBody>
          <a:bodyPr/>
          <a:lstStyle/>
          <a:p>
            <a:r>
              <a:rPr lang="en-US" altLang="en-US" smtClean="0"/>
              <a:t>Three Mile Island</a:t>
            </a:r>
          </a:p>
        </p:txBody>
      </p:sp>
      <p:pic>
        <p:nvPicPr>
          <p:cNvPr id="331780" name="Picture 2" descr="C:\Users\middldo\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238625"/>
            <a:ext cx="4343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53831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3"/>
          <p:cNvSpPr>
            <a:spLocks noGrp="1" noChangeArrowheads="1"/>
          </p:cNvSpPr>
          <p:nvPr>
            <p:ph type="body" idx="1"/>
          </p:nvPr>
        </p:nvSpPr>
        <p:spPr>
          <a:xfrm>
            <a:off x="457200" y="1600200"/>
            <a:ext cx="5334000" cy="4648200"/>
          </a:xfrm>
        </p:spPr>
        <p:txBody>
          <a:bodyPr/>
          <a:lstStyle/>
          <a:p>
            <a:pPr eaLnBrk="1" hangingPunct="1"/>
            <a:r>
              <a:rPr lang="en-US" altLang="en-US" smtClean="0"/>
              <a:t>In November 1979, armed students seized the U.S. embassy in Tehran, Iran and took 52 American’s captive for 444 days demanding that the U.S. return their exiled king (Shah) to stand trail for crimes against his people.</a:t>
            </a:r>
          </a:p>
        </p:txBody>
      </p:sp>
      <p:sp>
        <p:nvSpPr>
          <p:cNvPr id="332803" name="Title 1"/>
          <p:cNvSpPr>
            <a:spLocks noGrp="1"/>
          </p:cNvSpPr>
          <p:nvPr>
            <p:ph type="title"/>
          </p:nvPr>
        </p:nvSpPr>
        <p:spPr/>
        <p:txBody>
          <a:bodyPr/>
          <a:lstStyle/>
          <a:p>
            <a:r>
              <a:rPr lang="en-US" altLang="en-US" smtClean="0"/>
              <a:t>Iran Hostage Crisis</a:t>
            </a:r>
          </a:p>
        </p:txBody>
      </p:sp>
      <p:pic>
        <p:nvPicPr>
          <p:cNvPr id="332804" name="Picture 2" descr="C:\Users\middldo\Desktop\iran_host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025" y="2971800"/>
            <a:ext cx="30654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68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ltLang="en-US" smtClean="0"/>
              <a:t>Atlantic Charter</a:t>
            </a:r>
          </a:p>
        </p:txBody>
      </p:sp>
      <p:sp>
        <p:nvSpPr>
          <p:cNvPr id="195587" name="Rectangle 3"/>
          <p:cNvSpPr>
            <a:spLocks noGrp="1" noChangeArrowheads="1"/>
          </p:cNvSpPr>
          <p:nvPr>
            <p:ph type="body" idx="1"/>
          </p:nvPr>
        </p:nvSpPr>
        <p:spPr>
          <a:xfrm>
            <a:off x="304800" y="1524000"/>
            <a:ext cx="5257800" cy="5105400"/>
          </a:xfrm>
        </p:spPr>
        <p:txBody>
          <a:bodyPr/>
          <a:lstStyle/>
          <a:p>
            <a:pPr eaLnBrk="1" hangingPunct="1">
              <a:defRPr/>
            </a:pPr>
            <a:r>
              <a:rPr lang="en-US" altLang="en-US" dirty="0" smtClean="0"/>
              <a:t>A 1941 declaration of principles in which the U.S. and Great Britain set forth their goals in opposing the Axis powers in W.W.II.</a:t>
            </a:r>
          </a:p>
        </p:txBody>
      </p:sp>
      <p:pic>
        <p:nvPicPr>
          <p:cNvPr id="195588" name="Picture 2" descr="C:\Users\middldo\Desktop\med_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775" y="1600200"/>
            <a:ext cx="3451225"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8108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eaLnBrk="1" hangingPunct="1"/>
            <a:r>
              <a:rPr lang="en-US" altLang="en-US" smtClean="0"/>
              <a:t>Affirmative Action</a:t>
            </a:r>
          </a:p>
        </p:txBody>
      </p:sp>
      <p:sp>
        <p:nvSpPr>
          <p:cNvPr id="333827" name="Rectangle 3"/>
          <p:cNvSpPr>
            <a:spLocks noGrp="1" noChangeArrowheads="1"/>
          </p:cNvSpPr>
          <p:nvPr>
            <p:ph type="body" idx="1"/>
          </p:nvPr>
        </p:nvSpPr>
        <p:spPr/>
        <p:txBody>
          <a:bodyPr/>
          <a:lstStyle/>
          <a:p>
            <a:pPr eaLnBrk="1" hangingPunct="1"/>
            <a:r>
              <a:rPr lang="en-US" altLang="en-US" smtClean="0"/>
              <a:t>Policy that gives special consideration to women and minorities to make up for past discrimination.</a:t>
            </a:r>
          </a:p>
        </p:txBody>
      </p:sp>
      <p:pic>
        <p:nvPicPr>
          <p:cNvPr id="4" name="Picture 2" descr="C:\Users\middldo\AppData\Local\Microsoft\Windows\Temporary Internet Files\Content.IE5\1SCX2OST\home_page[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13937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pPr eaLnBrk="1" hangingPunct="1"/>
            <a:r>
              <a:rPr lang="en-US" altLang="en-US" sz="4000" dirty="0" smtClean="0"/>
              <a:t>Regents of the University of California </a:t>
            </a:r>
            <a:br>
              <a:rPr lang="en-US" altLang="en-US" sz="4000" dirty="0" smtClean="0"/>
            </a:br>
            <a:r>
              <a:rPr lang="en-US" altLang="en-US" sz="4000" dirty="0" smtClean="0"/>
              <a:t>v. Bakke, 1978</a:t>
            </a:r>
          </a:p>
        </p:txBody>
      </p:sp>
      <p:sp>
        <p:nvSpPr>
          <p:cNvPr id="334851" name="Rectangle 3"/>
          <p:cNvSpPr>
            <a:spLocks noGrp="1" noChangeArrowheads="1"/>
          </p:cNvSpPr>
          <p:nvPr>
            <p:ph type="body" idx="1"/>
          </p:nvPr>
        </p:nvSpPr>
        <p:spPr/>
        <p:txBody>
          <a:bodyPr/>
          <a:lstStyle/>
          <a:p>
            <a:pPr eaLnBrk="1" hangingPunct="1"/>
            <a:r>
              <a:rPr lang="en-US" altLang="en-US" smtClean="0"/>
              <a:t>Barred colleges from admitting students solely on the basis of race, but allowed them to include race along with other considerations when deciding which students to admit. </a:t>
            </a:r>
          </a:p>
        </p:txBody>
      </p:sp>
      <p:pic>
        <p:nvPicPr>
          <p:cNvPr id="334852" name="Picture 4" descr="bak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3514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0279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Placeholder 1"/>
          <p:cNvSpPr>
            <a:spLocks noGrp="1"/>
          </p:cNvSpPr>
          <p:nvPr>
            <p:ph type="body" idx="1"/>
          </p:nvPr>
        </p:nvSpPr>
        <p:spPr/>
        <p:txBody>
          <a:bodyPr/>
          <a:lstStyle/>
          <a:p>
            <a:r>
              <a:rPr lang="en-US" altLang="en-US" smtClean="0"/>
              <a:t>U.S. History</a:t>
            </a:r>
          </a:p>
        </p:txBody>
      </p:sp>
      <p:sp>
        <p:nvSpPr>
          <p:cNvPr id="2" name="Title 1"/>
          <p:cNvSpPr>
            <a:spLocks noGrp="1"/>
          </p:cNvSpPr>
          <p:nvPr>
            <p:ph type="title"/>
          </p:nvPr>
        </p:nvSpPr>
        <p:spPr/>
        <p:txBody>
          <a:bodyPr/>
          <a:lstStyle/>
          <a:p>
            <a:pPr>
              <a:defRPr/>
            </a:pPr>
            <a:r>
              <a:rPr lang="en-US" dirty="0" smtClean="0"/>
              <a:t>The 1980’s, 1990’s, &amp; 2000’s</a:t>
            </a:r>
            <a:endParaRPr lang="en-US" dirty="0"/>
          </a:p>
        </p:txBody>
      </p:sp>
      <p:pic>
        <p:nvPicPr>
          <p:cNvPr id="335876" name="Picture 4" descr="C:\Users\middldo\Desktop\post-number-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086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3558"/>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9615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normAutofit fontScale="90000"/>
          </a:bodyPr>
          <a:lstStyle/>
          <a:p>
            <a:pPr eaLnBrk="1" hangingPunct="1"/>
            <a:r>
              <a:rPr lang="en-US" altLang="en-US" sz="4000" dirty="0" smtClean="0"/>
              <a:t>North American Free Trade Agreement (NAFTA), 1992</a:t>
            </a:r>
          </a:p>
        </p:txBody>
      </p:sp>
      <p:sp>
        <p:nvSpPr>
          <p:cNvPr id="336899" name="Rectangle 3"/>
          <p:cNvSpPr>
            <a:spLocks noGrp="1" noChangeArrowheads="1"/>
          </p:cNvSpPr>
          <p:nvPr>
            <p:ph type="body" idx="1"/>
          </p:nvPr>
        </p:nvSpPr>
        <p:spPr>
          <a:xfrm>
            <a:off x="304800" y="1600200"/>
            <a:ext cx="8458200" cy="2438400"/>
          </a:xfrm>
        </p:spPr>
        <p:txBody>
          <a:bodyPr/>
          <a:lstStyle/>
          <a:p>
            <a:pPr eaLnBrk="1" hangingPunct="1">
              <a:lnSpc>
                <a:spcPct val="90000"/>
              </a:lnSpc>
            </a:pPr>
            <a:r>
              <a:rPr lang="en-US" altLang="en-US" smtClean="0"/>
              <a:t>The North American Free Trade Area is the trade bloc created by the North American Free Trade Agreement (NAFTA), whose members are Canada, Mexico and the United States. </a:t>
            </a:r>
          </a:p>
        </p:txBody>
      </p:sp>
      <p:pic>
        <p:nvPicPr>
          <p:cNvPr id="336900" name="Picture 4" descr="naf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14800"/>
            <a:ext cx="3810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63853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eaLnBrk="1" hangingPunct="1"/>
            <a:r>
              <a:rPr lang="en-US" altLang="en-US" smtClean="0"/>
              <a:t>Election of 2000</a:t>
            </a:r>
          </a:p>
        </p:txBody>
      </p:sp>
      <p:sp>
        <p:nvSpPr>
          <p:cNvPr id="337923" name="Rectangle 3"/>
          <p:cNvSpPr>
            <a:spLocks noGrp="1" noChangeArrowheads="1"/>
          </p:cNvSpPr>
          <p:nvPr>
            <p:ph type="body" idx="1"/>
          </p:nvPr>
        </p:nvSpPr>
        <p:spPr>
          <a:xfrm>
            <a:off x="457200" y="1600200"/>
            <a:ext cx="5181600" cy="4525963"/>
          </a:xfrm>
        </p:spPr>
        <p:txBody>
          <a:bodyPr/>
          <a:lstStyle/>
          <a:p>
            <a:pPr eaLnBrk="1" hangingPunct="1"/>
            <a:r>
              <a:rPr lang="en-US" altLang="en-US" smtClean="0"/>
              <a:t>In the presidential election of 2000 Republican George W. Bush was elected over Democrat Al Gore in one of the closest and most controversial presidential elections in the history of the United States. </a:t>
            </a:r>
          </a:p>
        </p:txBody>
      </p:sp>
      <p:pic>
        <p:nvPicPr>
          <p:cNvPr id="337924" name="Picture 4" descr="november_20_2000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3048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0875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eaLnBrk="1" hangingPunct="1"/>
            <a:r>
              <a:rPr lang="en-US" altLang="en-US" smtClean="0"/>
              <a:t>September 11, 2001</a:t>
            </a:r>
          </a:p>
        </p:txBody>
      </p:sp>
      <p:sp>
        <p:nvSpPr>
          <p:cNvPr id="338947" name="Rectangle 3"/>
          <p:cNvSpPr>
            <a:spLocks noGrp="1" noChangeArrowheads="1"/>
          </p:cNvSpPr>
          <p:nvPr>
            <p:ph type="body" idx="1"/>
          </p:nvPr>
        </p:nvSpPr>
        <p:spPr>
          <a:xfrm>
            <a:off x="457200" y="1600200"/>
            <a:ext cx="5105400" cy="4525963"/>
          </a:xfrm>
        </p:spPr>
        <p:txBody>
          <a:bodyPr/>
          <a:lstStyle/>
          <a:p>
            <a:pPr eaLnBrk="1" hangingPunct="1"/>
            <a:r>
              <a:rPr lang="en-US" altLang="en-US" smtClean="0"/>
              <a:t>The September 11, 2001 attacks consisted of a series of coordinated terrorist suicide attacks by Islamic extremists on the United States on September 11, 2001. </a:t>
            </a:r>
          </a:p>
        </p:txBody>
      </p:sp>
      <p:pic>
        <p:nvPicPr>
          <p:cNvPr id="338948" name="Picture 4" descr="tow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35052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9163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eaLnBrk="1" hangingPunct="1"/>
            <a:r>
              <a:rPr lang="en-US" altLang="en-US" smtClean="0"/>
              <a:t>No Child Left Behind, 2002</a:t>
            </a:r>
          </a:p>
        </p:txBody>
      </p:sp>
      <p:sp>
        <p:nvSpPr>
          <p:cNvPr id="339971" name="Rectangle 3"/>
          <p:cNvSpPr>
            <a:spLocks noGrp="1" noChangeArrowheads="1"/>
          </p:cNvSpPr>
          <p:nvPr>
            <p:ph type="body" idx="1"/>
          </p:nvPr>
        </p:nvSpPr>
        <p:spPr>
          <a:xfrm>
            <a:off x="304800" y="1600200"/>
            <a:ext cx="5181600" cy="4724400"/>
          </a:xfrm>
        </p:spPr>
        <p:txBody>
          <a:bodyPr/>
          <a:lstStyle/>
          <a:p>
            <a:pPr eaLnBrk="1" hangingPunct="1">
              <a:lnSpc>
                <a:spcPct val="90000"/>
              </a:lnSpc>
            </a:pPr>
            <a:r>
              <a:rPr lang="en-US" altLang="en-US" smtClean="0"/>
              <a:t>President Bush signed the No Child Left Behind Act. The law helps schools improve by focusing on accountability for results, freedom for states and communities, proven education methods, and choices for parents.</a:t>
            </a:r>
          </a:p>
        </p:txBody>
      </p:sp>
      <p:pic>
        <p:nvPicPr>
          <p:cNvPr id="339972" name="Picture 4" descr="nclb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981200"/>
            <a:ext cx="3273425"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435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ltLang="en-US" smtClean="0"/>
              <a:t>Japanese Expansion</a:t>
            </a:r>
          </a:p>
        </p:txBody>
      </p:sp>
      <p:sp>
        <p:nvSpPr>
          <p:cNvPr id="196611" name="Rectangle 3"/>
          <p:cNvSpPr>
            <a:spLocks noGrp="1" noChangeArrowheads="1"/>
          </p:cNvSpPr>
          <p:nvPr>
            <p:ph type="body" idx="1"/>
          </p:nvPr>
        </p:nvSpPr>
        <p:spPr>
          <a:xfrm>
            <a:off x="457200" y="1295400"/>
            <a:ext cx="8229600" cy="4830763"/>
          </a:xfrm>
        </p:spPr>
        <p:txBody>
          <a:bodyPr/>
          <a:lstStyle/>
          <a:p>
            <a:pPr eaLnBrk="1" hangingPunct="1"/>
            <a:r>
              <a:rPr lang="en-US" altLang="en-US" smtClean="0"/>
              <a:t>Japan’s military invaded and took over vast parts of Southeast Asia and hundreds of islands across the Pacific in order to create a vast empire for its growing population that need more living space.</a:t>
            </a:r>
          </a:p>
        </p:txBody>
      </p:sp>
      <p:pic>
        <p:nvPicPr>
          <p:cNvPr id="196612" name="Picture 2" descr="C:\Users\middldo\Desktop\64869-004-AE988F6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3810000"/>
            <a:ext cx="33623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12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body" idx="1"/>
          </p:nvPr>
        </p:nvSpPr>
        <p:spPr>
          <a:xfrm>
            <a:off x="457200" y="1447800"/>
            <a:ext cx="4800600" cy="4678363"/>
          </a:xfrm>
        </p:spPr>
        <p:txBody>
          <a:bodyPr/>
          <a:lstStyle/>
          <a:p>
            <a:pPr eaLnBrk="1" hangingPunct="1"/>
            <a:r>
              <a:rPr lang="en-US" altLang="en-US" smtClean="0"/>
              <a:t>A government ban on trade with one or more other nations. The U.S. did this in the summer of 1941 when it stopped all oil sells to the Empire of Japan. </a:t>
            </a:r>
          </a:p>
        </p:txBody>
      </p:sp>
      <p:sp>
        <p:nvSpPr>
          <p:cNvPr id="197635" name="Title 1"/>
          <p:cNvSpPr>
            <a:spLocks noGrp="1"/>
          </p:cNvSpPr>
          <p:nvPr>
            <p:ph type="title"/>
          </p:nvPr>
        </p:nvSpPr>
        <p:spPr/>
        <p:txBody>
          <a:bodyPr/>
          <a:lstStyle/>
          <a:p>
            <a:r>
              <a:rPr lang="en-US" altLang="en-US" smtClean="0"/>
              <a:t>Embargo</a:t>
            </a:r>
          </a:p>
        </p:txBody>
      </p:sp>
      <p:pic>
        <p:nvPicPr>
          <p:cNvPr id="197636" name="Picture 2" descr="C:\Users\middldo\Desktop\oilcarto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447800"/>
            <a:ext cx="3830638"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152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ltLang="en-US" sz="4000" smtClean="0"/>
              <a:t>Pearl Harbor, December 7, 1941</a:t>
            </a:r>
          </a:p>
        </p:txBody>
      </p:sp>
      <p:sp>
        <p:nvSpPr>
          <p:cNvPr id="198659" name="Rectangle 3"/>
          <p:cNvSpPr>
            <a:spLocks noGrp="1" noChangeArrowheads="1"/>
          </p:cNvSpPr>
          <p:nvPr>
            <p:ph type="body" idx="1"/>
          </p:nvPr>
        </p:nvSpPr>
        <p:spPr/>
        <p:txBody>
          <a:bodyPr/>
          <a:lstStyle/>
          <a:p>
            <a:pPr eaLnBrk="1" hangingPunct="1"/>
            <a:r>
              <a:rPr lang="en-US" altLang="en-US" smtClean="0"/>
              <a:t>Surprise attack by Japanese on U.S. Pacific Fleet harbored in Pearl Harbor, Hawaii. The U.S. declared war on Japan and Germany, entering World War II. </a:t>
            </a:r>
          </a:p>
        </p:txBody>
      </p:sp>
      <p:pic>
        <p:nvPicPr>
          <p:cNvPr id="198660" name="Picture 4" descr="uss_ariz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770313"/>
            <a:ext cx="4000500"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155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457200" y="1577975"/>
            <a:ext cx="5380038" cy="4548188"/>
          </a:xfrm>
        </p:spPr>
        <p:txBody>
          <a:bodyPr/>
          <a:lstStyle/>
          <a:p>
            <a:pPr eaLnBrk="1" hangingPunct="1"/>
            <a:r>
              <a:rPr lang="en-US" altLang="en-US" smtClean="0"/>
              <a:t>Famous W.W. II U.S. Army General who led Allied forces in Europe &amp; North Africa and planned the D-Day invasion in June 1944. He later became President of the U.S. from 1953-1961.</a:t>
            </a:r>
          </a:p>
        </p:txBody>
      </p:sp>
      <p:sp>
        <p:nvSpPr>
          <p:cNvPr id="199683" name="Title 1"/>
          <p:cNvSpPr>
            <a:spLocks noGrp="1"/>
          </p:cNvSpPr>
          <p:nvPr>
            <p:ph type="title"/>
          </p:nvPr>
        </p:nvSpPr>
        <p:spPr/>
        <p:txBody>
          <a:bodyPr/>
          <a:lstStyle/>
          <a:p>
            <a:r>
              <a:rPr lang="en-US" altLang="en-US" smtClean="0"/>
              <a:t>General Dwight D. Eisenhower</a:t>
            </a:r>
          </a:p>
        </p:txBody>
      </p:sp>
      <p:pic>
        <p:nvPicPr>
          <p:cNvPr id="199684" name="Picture 2" descr="C:\Users\middldo\Desktop\general-dwight-eisenhow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667000"/>
            <a:ext cx="3124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63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Links to Main Sections</a:t>
            </a:r>
            <a:br>
              <a:rPr lang="en-US" altLang="en-US" dirty="0" smtClean="0"/>
            </a:br>
            <a:r>
              <a:rPr lang="en-US" altLang="en-US" i="1" dirty="0" smtClean="0">
                <a:solidFill>
                  <a:schemeClr val="accent2">
                    <a:lumMod val="75000"/>
                  </a:schemeClr>
                </a:solidFill>
              </a:rPr>
              <a:t>(Click on the links to move to a Era)</a:t>
            </a:r>
            <a:endParaRPr lang="en-US" dirty="0"/>
          </a:p>
        </p:txBody>
      </p:sp>
      <p:sp>
        <p:nvSpPr>
          <p:cNvPr id="3" name="Content Placeholder 2"/>
          <p:cNvSpPr>
            <a:spLocks noGrp="1"/>
          </p:cNvSpPr>
          <p:nvPr>
            <p:ph idx="1"/>
          </p:nvPr>
        </p:nvSpPr>
        <p:spPr/>
        <p:txBody>
          <a:bodyPr/>
          <a:lstStyle/>
          <a:p>
            <a:r>
              <a:rPr lang="en-US" dirty="0" smtClean="0">
                <a:hlinkClick r:id="rId2" action="ppaction://hlinksldjump"/>
              </a:rPr>
              <a:t>The 1940s – World War II</a:t>
            </a:r>
            <a:endParaRPr lang="en-US" dirty="0" smtClean="0"/>
          </a:p>
          <a:p>
            <a:r>
              <a:rPr lang="en-US" dirty="0" smtClean="0">
                <a:hlinkClick r:id="rId3" action="ppaction://hlinksldjump"/>
              </a:rPr>
              <a:t>1950s Foreign Policy</a:t>
            </a:r>
            <a:endParaRPr lang="en-US" dirty="0" smtClean="0"/>
          </a:p>
          <a:p>
            <a:r>
              <a:rPr lang="en-US" dirty="0" smtClean="0">
                <a:hlinkClick r:id="rId4" action="ppaction://hlinksldjump"/>
              </a:rPr>
              <a:t>1950s Domestic Policy</a:t>
            </a:r>
            <a:endParaRPr lang="en-US" dirty="0" smtClean="0"/>
          </a:p>
          <a:p>
            <a:r>
              <a:rPr lang="en-US" dirty="0" smtClean="0">
                <a:hlinkClick r:id="rId5" action="ppaction://hlinksldjump"/>
              </a:rPr>
              <a:t>1960s Foreign and Domestic Policy</a:t>
            </a:r>
            <a:endParaRPr lang="en-US" dirty="0" smtClean="0"/>
          </a:p>
          <a:p>
            <a:r>
              <a:rPr lang="en-US" dirty="0" smtClean="0">
                <a:hlinkClick r:id="rId6" action="ppaction://hlinksldjump"/>
              </a:rPr>
              <a:t>Civil Rights and other Social Movements</a:t>
            </a:r>
            <a:endParaRPr lang="en-US" dirty="0" smtClean="0"/>
          </a:p>
          <a:p>
            <a:r>
              <a:rPr lang="en-US" dirty="0" smtClean="0">
                <a:hlinkClick r:id="rId7" action="ppaction://hlinksldjump"/>
              </a:rPr>
              <a:t>The 1970s</a:t>
            </a:r>
            <a:endParaRPr lang="en-US" dirty="0" smtClean="0"/>
          </a:p>
          <a:p>
            <a:r>
              <a:rPr lang="en-US" dirty="0" smtClean="0">
                <a:hlinkClick r:id="rId8" action="ppaction://hlinksldjump"/>
              </a:rPr>
              <a:t>The 1980s – 2000s</a:t>
            </a:r>
            <a:endParaRPr lang="en-US" dirty="0"/>
          </a:p>
        </p:txBody>
      </p:sp>
    </p:spTree>
    <p:extLst>
      <p:ext uri="{BB962C8B-B14F-4D97-AF65-F5344CB8AC3E}">
        <p14:creationId xmlns:p14="http://schemas.microsoft.com/office/powerpoint/2010/main" val="2986120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296863" y="1676400"/>
            <a:ext cx="5265737" cy="4471988"/>
          </a:xfrm>
        </p:spPr>
        <p:txBody>
          <a:bodyPr/>
          <a:lstStyle/>
          <a:p>
            <a:pPr eaLnBrk="1" hangingPunct="1"/>
            <a:r>
              <a:rPr lang="en-US" altLang="en-US" smtClean="0"/>
              <a:t>U.S. Army General that led U.S. forces in the Pacific to victory after victory against the Japanese. </a:t>
            </a:r>
          </a:p>
        </p:txBody>
      </p:sp>
      <p:sp>
        <p:nvSpPr>
          <p:cNvPr id="200707" name="Title 1"/>
          <p:cNvSpPr>
            <a:spLocks noGrp="1"/>
          </p:cNvSpPr>
          <p:nvPr>
            <p:ph type="title"/>
          </p:nvPr>
        </p:nvSpPr>
        <p:spPr/>
        <p:txBody>
          <a:bodyPr/>
          <a:lstStyle/>
          <a:p>
            <a:r>
              <a:rPr lang="en-US" altLang="en-US" smtClean="0"/>
              <a:t>General Douglas MacArthur</a:t>
            </a:r>
          </a:p>
        </p:txBody>
      </p:sp>
      <p:pic>
        <p:nvPicPr>
          <p:cNvPr id="200708" name="Picture 2" descr="C:\Users\middldo\Desktop\macarthu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663" y="2438400"/>
            <a:ext cx="34671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853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body" idx="1"/>
          </p:nvPr>
        </p:nvSpPr>
        <p:spPr/>
        <p:txBody>
          <a:bodyPr/>
          <a:lstStyle/>
          <a:p>
            <a:pPr marL="0" indent="0" eaLnBrk="1" hangingPunct="1">
              <a:buFontTx/>
              <a:buNone/>
            </a:pPr>
            <a:r>
              <a:rPr lang="en-US" altLang="en-US" smtClean="0"/>
              <a:t>Turning point of World War II in the Pacific, in which the Japanese advance was stopped by the U.S. </a:t>
            </a:r>
          </a:p>
        </p:txBody>
      </p:sp>
      <p:sp>
        <p:nvSpPr>
          <p:cNvPr id="201731" name="Title 1"/>
          <p:cNvSpPr>
            <a:spLocks noGrp="1"/>
          </p:cNvSpPr>
          <p:nvPr>
            <p:ph type="title"/>
          </p:nvPr>
        </p:nvSpPr>
        <p:spPr/>
        <p:txBody>
          <a:bodyPr/>
          <a:lstStyle/>
          <a:p>
            <a:r>
              <a:rPr lang="en-US" altLang="en-US" smtClean="0"/>
              <a:t>Battle of Midway 1942</a:t>
            </a:r>
          </a:p>
        </p:txBody>
      </p:sp>
      <p:pic>
        <p:nvPicPr>
          <p:cNvPr id="201732" name="Picture 2" descr="C:\Users\middldo\Desktop\Battle%20of%20Midway%20flat_0808171608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52900"/>
            <a:ext cx="4038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300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altLang="en-US" smtClean="0"/>
              <a:t>D-Day, June 6, 1944</a:t>
            </a:r>
          </a:p>
        </p:txBody>
      </p:sp>
      <p:sp>
        <p:nvSpPr>
          <p:cNvPr id="202755" name="Rectangle 3"/>
          <p:cNvSpPr>
            <a:spLocks noGrp="1" noChangeArrowheads="1"/>
          </p:cNvSpPr>
          <p:nvPr>
            <p:ph type="body" idx="1"/>
          </p:nvPr>
        </p:nvSpPr>
        <p:spPr/>
        <p:txBody>
          <a:bodyPr/>
          <a:lstStyle/>
          <a:p>
            <a:pPr eaLnBrk="1" hangingPunct="1"/>
            <a:r>
              <a:rPr lang="en-US" altLang="en-US" smtClean="0"/>
              <a:t>Led by Eisenhower, over a million troops (the largest invasion force in history) stormed the beaches at Normandy and began the process of re-taking France. The turning point of World War II. </a:t>
            </a:r>
          </a:p>
        </p:txBody>
      </p:sp>
      <p:pic>
        <p:nvPicPr>
          <p:cNvPr id="202756" name="Picture 4" descr="ddaylandingcraftapproachesfrance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148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881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idx="1"/>
          </p:nvPr>
        </p:nvSpPr>
        <p:spPr>
          <a:xfrm>
            <a:off x="457200" y="1676400"/>
            <a:ext cx="8382000" cy="4800600"/>
          </a:xfrm>
        </p:spPr>
        <p:txBody>
          <a:bodyPr/>
          <a:lstStyle/>
          <a:p>
            <a:pPr eaLnBrk="1" hangingPunct="1"/>
            <a:r>
              <a:rPr lang="en-US" altLang="en-US" smtClean="0"/>
              <a:t>Region in northwestern France where on 6 June 1944 Allie forces landed on the beaches of the English Channel to begin the invasion of Nazi- occupied Europe during W.W.II. </a:t>
            </a:r>
          </a:p>
        </p:txBody>
      </p:sp>
      <p:sp>
        <p:nvSpPr>
          <p:cNvPr id="203779" name="Title 1"/>
          <p:cNvSpPr>
            <a:spLocks noGrp="1"/>
          </p:cNvSpPr>
          <p:nvPr>
            <p:ph type="title"/>
          </p:nvPr>
        </p:nvSpPr>
        <p:spPr/>
        <p:txBody>
          <a:bodyPr/>
          <a:lstStyle/>
          <a:p>
            <a:r>
              <a:rPr lang="en-US" altLang="en-US" smtClean="0"/>
              <a:t>Normandy</a:t>
            </a:r>
          </a:p>
        </p:txBody>
      </p:sp>
      <p:pic>
        <p:nvPicPr>
          <p:cNvPr id="203780" name="Picture 2" descr="C:\Users\middldo\Desktop\imagesCA8AHPC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11663"/>
            <a:ext cx="38862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732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81000" y="1600200"/>
            <a:ext cx="5410200" cy="5105400"/>
          </a:xfrm>
        </p:spPr>
        <p:txBody>
          <a:bodyPr/>
          <a:lstStyle/>
          <a:p>
            <a:pPr eaLnBrk="1" hangingPunct="1"/>
            <a:r>
              <a:rPr lang="en-US" altLang="en-US" smtClean="0"/>
              <a:t>U.S. Army group established during World War II so that women could serve in non-combat roles. This freed up more men to go fight.</a:t>
            </a:r>
          </a:p>
        </p:txBody>
      </p:sp>
      <p:sp>
        <p:nvSpPr>
          <p:cNvPr id="204803" name="Title 1"/>
          <p:cNvSpPr>
            <a:spLocks noGrp="1"/>
          </p:cNvSpPr>
          <p:nvPr>
            <p:ph type="title"/>
          </p:nvPr>
        </p:nvSpPr>
        <p:spPr/>
        <p:txBody>
          <a:bodyPr/>
          <a:lstStyle/>
          <a:p>
            <a:r>
              <a:rPr lang="en-US" altLang="en-US" smtClean="0"/>
              <a:t>WAACS-Women’s Army Corps</a:t>
            </a:r>
          </a:p>
        </p:txBody>
      </p:sp>
      <p:pic>
        <p:nvPicPr>
          <p:cNvPr id="204804" name="Picture 4" descr="C:\Users\middldo\Desktop\imagesCAPXB1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76438"/>
            <a:ext cx="32004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090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r>
              <a:rPr lang="en-US" altLang="en-US" smtClean="0"/>
              <a:t>Rosie the Riveter</a:t>
            </a:r>
          </a:p>
        </p:txBody>
      </p:sp>
      <p:sp>
        <p:nvSpPr>
          <p:cNvPr id="205827" name="Rectangle 3"/>
          <p:cNvSpPr>
            <a:spLocks noGrp="1" noChangeArrowheads="1"/>
          </p:cNvSpPr>
          <p:nvPr>
            <p:ph type="body" idx="1"/>
          </p:nvPr>
        </p:nvSpPr>
        <p:spPr>
          <a:xfrm>
            <a:off x="457200" y="1600200"/>
            <a:ext cx="4800600" cy="4525963"/>
          </a:xfrm>
        </p:spPr>
        <p:txBody>
          <a:bodyPr/>
          <a:lstStyle/>
          <a:p>
            <a:pPr eaLnBrk="1" hangingPunct="1"/>
            <a:r>
              <a:rPr lang="en-US" altLang="en-US" smtClean="0"/>
              <a:t>Women found jobs, especially in heavy industry, that fell outside the traditional realm of women’s work.</a:t>
            </a:r>
          </a:p>
        </p:txBody>
      </p:sp>
      <p:pic>
        <p:nvPicPr>
          <p:cNvPr id="205828" name="Picture 4" descr="rosi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6385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271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81000" y="1317625"/>
            <a:ext cx="8458200" cy="4830763"/>
          </a:xfrm>
        </p:spPr>
        <p:txBody>
          <a:bodyPr/>
          <a:lstStyle/>
          <a:p>
            <a:pPr eaLnBrk="1" hangingPunct="1"/>
            <a:r>
              <a:rPr lang="en-US" altLang="en-US" dirty="0" smtClean="0"/>
              <a:t>The 99</a:t>
            </a:r>
            <a:r>
              <a:rPr lang="en-US" altLang="en-US" baseline="30000" dirty="0" smtClean="0"/>
              <a:t>th</a:t>
            </a:r>
            <a:r>
              <a:rPr lang="en-US" altLang="en-US" dirty="0" smtClean="0"/>
              <a:t> all African-American fighter squadron that escorted bombers in the air over Europe and North Africa during World War II. Nicknamed the </a:t>
            </a:r>
            <a:r>
              <a:rPr lang="en-US" altLang="en-US" u="sng" dirty="0" smtClean="0">
                <a:solidFill>
                  <a:srgbClr val="FF0000"/>
                </a:solidFill>
              </a:rPr>
              <a:t>Red Tails</a:t>
            </a:r>
            <a:r>
              <a:rPr lang="en-US" altLang="en-US" dirty="0" smtClean="0"/>
              <a:t>.</a:t>
            </a:r>
          </a:p>
        </p:txBody>
      </p:sp>
      <p:sp>
        <p:nvSpPr>
          <p:cNvPr id="206851" name="Title 1"/>
          <p:cNvSpPr>
            <a:spLocks noGrp="1"/>
          </p:cNvSpPr>
          <p:nvPr>
            <p:ph type="title"/>
          </p:nvPr>
        </p:nvSpPr>
        <p:spPr/>
        <p:txBody>
          <a:bodyPr/>
          <a:lstStyle/>
          <a:p>
            <a:r>
              <a:rPr lang="en-US" altLang="en-US" smtClean="0"/>
              <a:t>Tuskegee Airmen</a:t>
            </a:r>
          </a:p>
        </p:txBody>
      </p:sp>
      <p:pic>
        <p:nvPicPr>
          <p:cNvPr id="206852" name="Picture 2" descr="C:\Users\middldo\Desktop\tuskegee-air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163" y="3733800"/>
            <a:ext cx="494982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323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81000" y="1600200"/>
            <a:ext cx="4953000" cy="5029200"/>
          </a:xfrm>
        </p:spPr>
        <p:txBody>
          <a:bodyPr/>
          <a:lstStyle/>
          <a:p>
            <a:pPr eaLnBrk="1" hangingPunct="1"/>
            <a:r>
              <a:rPr lang="en-US" altLang="en-US" smtClean="0"/>
              <a:t>The U.S. government used members of the Navajo tribe to send messages in their native language in order to keep U.S. military plans a secret from the Axis powers. They recruited 200 Navajos into the Marine Corps.</a:t>
            </a:r>
          </a:p>
        </p:txBody>
      </p:sp>
      <p:sp>
        <p:nvSpPr>
          <p:cNvPr id="207875" name="Title 1"/>
          <p:cNvSpPr>
            <a:spLocks noGrp="1"/>
          </p:cNvSpPr>
          <p:nvPr>
            <p:ph type="title"/>
          </p:nvPr>
        </p:nvSpPr>
        <p:spPr/>
        <p:txBody>
          <a:bodyPr/>
          <a:lstStyle/>
          <a:p>
            <a:r>
              <a:rPr lang="en-US" altLang="en-US" smtClean="0"/>
              <a:t>Navajo Code Talkers</a:t>
            </a:r>
          </a:p>
        </p:txBody>
      </p:sp>
      <p:pic>
        <p:nvPicPr>
          <p:cNvPr id="207876" name="Picture 2" descr="C:\Users\middldo\Desktop\imagesCA2R0H8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95600"/>
            <a:ext cx="34877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815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altLang="en-US" smtClean="0"/>
              <a:t>Japanese American Internment</a:t>
            </a:r>
          </a:p>
        </p:txBody>
      </p:sp>
      <p:sp>
        <p:nvSpPr>
          <p:cNvPr id="208899" name="Rectangle 3"/>
          <p:cNvSpPr>
            <a:spLocks noGrp="1" noChangeArrowheads="1"/>
          </p:cNvSpPr>
          <p:nvPr>
            <p:ph type="body" idx="1"/>
          </p:nvPr>
        </p:nvSpPr>
        <p:spPr/>
        <p:txBody>
          <a:bodyPr/>
          <a:lstStyle/>
          <a:p>
            <a:pPr eaLnBrk="1" hangingPunct="1"/>
            <a:r>
              <a:rPr lang="en-US" altLang="en-US" smtClean="0"/>
              <a:t>During W.W. II the U.S. government locked up Japanese-Americans in camps in the western U.S. because of fear that they might carry out acts of sabotage or terrorism against the U.S.  </a:t>
            </a:r>
          </a:p>
        </p:txBody>
      </p:sp>
      <p:pic>
        <p:nvPicPr>
          <p:cNvPr id="208900" name="Picture 2" descr="C:\Users\middldo\Desktop\japanese_american_internment_-_members_of_the_mochida_family_awaiting_evacuation_194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75" y="4419600"/>
            <a:ext cx="313848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205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altLang="en-US" smtClean="0"/>
              <a:t>Korematsu v. U.S., 1944</a:t>
            </a:r>
          </a:p>
        </p:txBody>
      </p:sp>
      <p:sp>
        <p:nvSpPr>
          <p:cNvPr id="209923" name="Rectangle 3"/>
          <p:cNvSpPr>
            <a:spLocks noGrp="1" noChangeArrowheads="1"/>
          </p:cNvSpPr>
          <p:nvPr>
            <p:ph type="body" idx="1"/>
          </p:nvPr>
        </p:nvSpPr>
        <p:spPr/>
        <p:txBody>
          <a:bodyPr/>
          <a:lstStyle/>
          <a:p>
            <a:pPr eaLnBrk="1" hangingPunct="1"/>
            <a:r>
              <a:rPr lang="en-US" altLang="en-US" smtClean="0"/>
              <a:t>Upheld the U.S. government's decision to put Japanese-Americans in internment camps during World War II. </a:t>
            </a:r>
          </a:p>
        </p:txBody>
      </p:sp>
      <p:pic>
        <p:nvPicPr>
          <p:cNvPr id="209924" name="Picture 4" descr="japanese%20int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24200"/>
            <a:ext cx="44958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212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Placeholder 1"/>
          <p:cNvSpPr>
            <a:spLocks noGrp="1"/>
          </p:cNvSpPr>
          <p:nvPr>
            <p:ph type="body" idx="1"/>
          </p:nvPr>
        </p:nvSpPr>
        <p:spPr/>
        <p:txBody>
          <a:bodyPr/>
          <a:lstStyle/>
          <a:p>
            <a:r>
              <a:rPr lang="en-US" altLang="en-US" dirty="0" smtClean="0"/>
              <a:t>U.S. History</a:t>
            </a:r>
          </a:p>
        </p:txBody>
      </p:sp>
      <p:sp>
        <p:nvSpPr>
          <p:cNvPr id="2" name="Title 1"/>
          <p:cNvSpPr>
            <a:spLocks noGrp="1"/>
          </p:cNvSpPr>
          <p:nvPr>
            <p:ph type="title"/>
          </p:nvPr>
        </p:nvSpPr>
        <p:spPr/>
        <p:txBody>
          <a:bodyPr/>
          <a:lstStyle/>
          <a:p>
            <a:pPr>
              <a:defRPr/>
            </a:pPr>
            <a:r>
              <a:rPr lang="en-US" dirty="0" smtClean="0"/>
              <a:t>The 1940’s</a:t>
            </a:r>
            <a:br>
              <a:rPr lang="en-US" dirty="0" smtClean="0"/>
            </a:br>
            <a:r>
              <a:rPr lang="en-US" dirty="0" smtClean="0"/>
              <a:t>world war ii</a:t>
            </a:r>
            <a:endParaRPr lang="en-US" dirty="0"/>
          </a:p>
        </p:txBody>
      </p:sp>
      <p:pic>
        <p:nvPicPr>
          <p:cNvPr id="4" name="Picture 2" descr="C:\Users\middldo\AppData\Local\Microsoft\Windows\Temporary Internet Files\Content.IE5\1SCX2OST\home_page[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middldo\Desktop\2416611037_38f9314424_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2264" y="52571"/>
            <a:ext cx="1961736" cy="2766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ddldo\Desktop\victorygarde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18872"/>
            <a:ext cx="1939406" cy="2687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ddldo\Desktop\bf037cdeb0a514842977cd4ca9710e5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684" y="52571"/>
            <a:ext cx="1839316" cy="2766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iddldo\Desktop\3567150_1_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52571"/>
            <a:ext cx="2192386" cy="274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13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altLang="en-US" smtClean="0"/>
              <a:t>442</a:t>
            </a:r>
            <a:r>
              <a:rPr lang="en-US" altLang="en-US" baseline="30000" smtClean="0"/>
              <a:t>nd</a:t>
            </a:r>
            <a:r>
              <a:rPr lang="en-US" altLang="en-US" smtClean="0"/>
              <a:t> Regimental Combat Team</a:t>
            </a:r>
          </a:p>
        </p:txBody>
      </p:sp>
      <p:sp>
        <p:nvSpPr>
          <p:cNvPr id="210947" name="Rectangle 3"/>
          <p:cNvSpPr>
            <a:spLocks noGrp="1" noChangeArrowheads="1"/>
          </p:cNvSpPr>
          <p:nvPr>
            <p:ph type="body" idx="1"/>
          </p:nvPr>
        </p:nvSpPr>
        <p:spPr/>
        <p:txBody>
          <a:bodyPr/>
          <a:lstStyle/>
          <a:p>
            <a:pPr eaLnBrk="1" hangingPunct="1"/>
            <a:r>
              <a:rPr lang="en-US" altLang="en-US" smtClean="0"/>
              <a:t>World War II unit made up of Japanese-American volunteers. They were the most decorated combat unit of the war.</a:t>
            </a:r>
          </a:p>
        </p:txBody>
      </p:sp>
      <p:pic>
        <p:nvPicPr>
          <p:cNvPr id="210948" name="Picture 2" descr="C:\Users\middldo\Desktop\442nd_three_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75000"/>
            <a:ext cx="4953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969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type="body" idx="1"/>
          </p:nvPr>
        </p:nvSpPr>
        <p:spPr>
          <a:xfrm>
            <a:off x="457200" y="1600200"/>
            <a:ext cx="4800600" cy="4525963"/>
          </a:xfrm>
        </p:spPr>
        <p:txBody>
          <a:bodyPr/>
          <a:lstStyle/>
          <a:p>
            <a:pPr eaLnBrk="1" hangingPunct="1"/>
            <a:r>
              <a:rPr lang="en-US" altLang="en-US" smtClean="0"/>
              <a:t>A government agency established during World War II to coordinate the production of military supplies by U.S. industries and factories.</a:t>
            </a:r>
          </a:p>
        </p:txBody>
      </p:sp>
      <p:sp>
        <p:nvSpPr>
          <p:cNvPr id="211971" name="Title 1"/>
          <p:cNvSpPr>
            <a:spLocks noGrp="1"/>
          </p:cNvSpPr>
          <p:nvPr>
            <p:ph type="title"/>
          </p:nvPr>
        </p:nvSpPr>
        <p:spPr/>
        <p:txBody>
          <a:bodyPr/>
          <a:lstStyle/>
          <a:p>
            <a:r>
              <a:rPr lang="en-US" altLang="en-US" smtClean="0"/>
              <a:t>War Production Board</a:t>
            </a:r>
          </a:p>
        </p:txBody>
      </p:sp>
      <p:pic>
        <p:nvPicPr>
          <p:cNvPr id="211972" name="Picture 3" descr="C:\Users\middldo\Desktop\WPB-se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43200"/>
            <a:ext cx="32289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543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body" idx="1"/>
          </p:nvPr>
        </p:nvSpPr>
        <p:spPr>
          <a:xfrm>
            <a:off x="457200" y="1600200"/>
            <a:ext cx="5105400" cy="4525963"/>
          </a:xfrm>
        </p:spPr>
        <p:txBody>
          <a:bodyPr/>
          <a:lstStyle/>
          <a:p>
            <a:pPr eaLnBrk="1" hangingPunct="1"/>
            <a:r>
              <a:rPr lang="en-US" altLang="en-US" smtClean="0"/>
              <a:t>The civilian sector of a war that are left at home to support the troops that are off fighting for the homeland.</a:t>
            </a:r>
          </a:p>
        </p:txBody>
      </p:sp>
      <p:sp>
        <p:nvSpPr>
          <p:cNvPr id="212995" name="Title 2"/>
          <p:cNvSpPr>
            <a:spLocks noGrp="1"/>
          </p:cNvSpPr>
          <p:nvPr>
            <p:ph type="title"/>
          </p:nvPr>
        </p:nvSpPr>
        <p:spPr/>
        <p:txBody>
          <a:bodyPr/>
          <a:lstStyle/>
          <a:p>
            <a:r>
              <a:rPr lang="en-US" altLang="en-US" smtClean="0"/>
              <a:t>Home Front</a:t>
            </a:r>
          </a:p>
        </p:txBody>
      </p:sp>
      <p:pic>
        <p:nvPicPr>
          <p:cNvPr id="212996" name="Picture 2" descr="C:\Users\middldo\Desktop\busywiththeblitz[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5" y="1600200"/>
            <a:ext cx="3387725"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396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altLang="en-US" smtClean="0"/>
              <a:t>War Posters</a:t>
            </a:r>
          </a:p>
        </p:txBody>
      </p:sp>
      <p:sp>
        <p:nvSpPr>
          <p:cNvPr id="214019" name="Rectangle 3"/>
          <p:cNvSpPr>
            <a:spLocks noGrp="1" noChangeArrowheads="1"/>
          </p:cNvSpPr>
          <p:nvPr>
            <p:ph type="body" idx="1"/>
          </p:nvPr>
        </p:nvSpPr>
        <p:spPr>
          <a:xfrm>
            <a:off x="457200" y="1447800"/>
            <a:ext cx="4800600" cy="4678363"/>
          </a:xfrm>
        </p:spPr>
        <p:txBody>
          <a:bodyPr/>
          <a:lstStyle/>
          <a:p>
            <a:pPr eaLnBrk="1" hangingPunct="1"/>
            <a:r>
              <a:rPr lang="en-US" altLang="en-US" smtClean="0"/>
              <a:t>The radio, print, and film industries reminded Americans that they were in a struggle between dictatorship and democracy.</a:t>
            </a:r>
          </a:p>
        </p:txBody>
      </p:sp>
      <p:pic>
        <p:nvPicPr>
          <p:cNvPr id="214020" name="Picture 4" descr="loosel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2956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56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smtClean="0"/>
              <a:t>Rationing</a:t>
            </a:r>
          </a:p>
        </p:txBody>
      </p:sp>
      <p:sp>
        <p:nvSpPr>
          <p:cNvPr id="215043" name="Rectangle 3"/>
          <p:cNvSpPr>
            <a:spLocks noGrp="1" noChangeArrowheads="1"/>
          </p:cNvSpPr>
          <p:nvPr>
            <p:ph type="body" idx="1"/>
          </p:nvPr>
        </p:nvSpPr>
        <p:spPr>
          <a:xfrm>
            <a:off x="457200" y="1447800"/>
            <a:ext cx="5257800" cy="5105400"/>
          </a:xfrm>
        </p:spPr>
        <p:txBody>
          <a:bodyPr>
            <a:normAutofit lnSpcReduction="10000"/>
          </a:bodyPr>
          <a:lstStyle/>
          <a:p>
            <a:pPr eaLnBrk="1" hangingPunct="1">
              <a:defRPr/>
            </a:pPr>
            <a:r>
              <a:rPr lang="en-US" altLang="en-US" dirty="0" smtClean="0"/>
              <a:t>A restriction of people’s right to buy unlimited amounts of particular foods and other goods, often implemented during wartime to assure adequate supplies for the military. This would include: meat, gasoline, coffee, shoes, sugar, etc..</a:t>
            </a:r>
          </a:p>
          <a:p>
            <a:pPr marL="0" indent="0" eaLnBrk="1" hangingPunct="1">
              <a:buFontTx/>
              <a:buNone/>
              <a:defRPr/>
            </a:pPr>
            <a:r>
              <a:rPr lang="en-US" altLang="en-US" dirty="0" smtClean="0"/>
              <a:t> </a:t>
            </a:r>
          </a:p>
        </p:txBody>
      </p:sp>
      <p:pic>
        <p:nvPicPr>
          <p:cNvPr id="215044" name="Picture 2" descr="C:\Users\middldo\Desktop\rationing_housewif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981200"/>
            <a:ext cx="29479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847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457200" y="1524000"/>
            <a:ext cx="8639175" cy="4602163"/>
          </a:xfrm>
        </p:spPr>
        <p:txBody>
          <a:bodyPr/>
          <a:lstStyle/>
          <a:p>
            <a:pPr eaLnBrk="1" hangingPunct="1"/>
            <a:r>
              <a:rPr lang="en-US" altLang="en-US" smtClean="0"/>
              <a:t>A 1945 meeting at which the leaders of the United States, Great Britain, and the Soviet Union agreed on a set of measures to be implemented after the defeat of Germany.</a:t>
            </a:r>
          </a:p>
        </p:txBody>
      </p:sp>
      <p:sp>
        <p:nvSpPr>
          <p:cNvPr id="216067" name="Title 1"/>
          <p:cNvSpPr>
            <a:spLocks noGrp="1"/>
          </p:cNvSpPr>
          <p:nvPr>
            <p:ph type="title"/>
          </p:nvPr>
        </p:nvSpPr>
        <p:spPr/>
        <p:txBody>
          <a:bodyPr/>
          <a:lstStyle/>
          <a:p>
            <a:r>
              <a:rPr lang="en-US" altLang="en-US" smtClean="0"/>
              <a:t>Yalta Conference 1945</a:t>
            </a:r>
          </a:p>
        </p:txBody>
      </p:sp>
      <p:pic>
        <p:nvPicPr>
          <p:cNvPr id="216068" name="Picture 2" descr="C:\Users\middldo\Desktop\yalta-confere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3635375"/>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856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457200" y="1600200"/>
            <a:ext cx="8458200" cy="4876800"/>
          </a:xfrm>
        </p:spPr>
        <p:txBody>
          <a:bodyPr/>
          <a:lstStyle/>
          <a:p>
            <a:pPr eaLnBrk="1" hangingPunct="1"/>
            <a:r>
              <a:rPr lang="en-US" altLang="en-US" smtClean="0"/>
              <a:t>A name given to 8 May 1945, on which General Eisenhower’s acceptance of the unconditional surrender of Nazi Germany marked the end of World War II in Europe.</a:t>
            </a:r>
          </a:p>
        </p:txBody>
      </p:sp>
      <p:sp>
        <p:nvSpPr>
          <p:cNvPr id="217091" name="Title 1"/>
          <p:cNvSpPr>
            <a:spLocks noGrp="1"/>
          </p:cNvSpPr>
          <p:nvPr>
            <p:ph type="title"/>
          </p:nvPr>
        </p:nvSpPr>
        <p:spPr/>
        <p:txBody>
          <a:bodyPr/>
          <a:lstStyle/>
          <a:p>
            <a:r>
              <a:rPr lang="en-US" altLang="en-US" smtClean="0"/>
              <a:t>VE-DAY</a:t>
            </a:r>
          </a:p>
        </p:txBody>
      </p:sp>
      <p:pic>
        <p:nvPicPr>
          <p:cNvPr id="217092" name="Picture 2" descr="C:\Users\middldo\Desktop\mirrorveda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689350"/>
            <a:ext cx="2514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754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altLang="en-US" smtClean="0"/>
              <a:t>Manhattan Project</a:t>
            </a:r>
          </a:p>
        </p:txBody>
      </p:sp>
      <p:sp>
        <p:nvSpPr>
          <p:cNvPr id="218115" name="Rectangle 3"/>
          <p:cNvSpPr>
            <a:spLocks noGrp="1" noChangeArrowheads="1"/>
          </p:cNvSpPr>
          <p:nvPr>
            <p:ph type="body" idx="1"/>
          </p:nvPr>
        </p:nvSpPr>
        <p:spPr/>
        <p:txBody>
          <a:bodyPr/>
          <a:lstStyle/>
          <a:p>
            <a:pPr eaLnBrk="1" hangingPunct="1"/>
            <a:r>
              <a:rPr lang="en-US" altLang="en-US" smtClean="0"/>
              <a:t>The top secret  U.S. program to develop an atomic bomb for use in World War II. </a:t>
            </a:r>
          </a:p>
        </p:txBody>
      </p:sp>
      <p:pic>
        <p:nvPicPr>
          <p:cNvPr id="218116" name="Picture 2" descr="C:\Users\middldo\Desktop\imagesCA7KBW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54450"/>
            <a:ext cx="3733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716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81000" y="1524000"/>
            <a:ext cx="8534400" cy="4876800"/>
          </a:xfrm>
        </p:spPr>
        <p:txBody>
          <a:bodyPr/>
          <a:lstStyle/>
          <a:p>
            <a:pPr eaLnBrk="1" hangingPunct="1"/>
            <a:r>
              <a:rPr lang="en-US" altLang="en-US" smtClean="0"/>
              <a:t>A bomb in which the splitting of atomic nuclei results in an explosion of tremendous force and heat, accompanied by a blinding light- used on Japan to end World War II.</a:t>
            </a:r>
          </a:p>
        </p:txBody>
      </p:sp>
      <p:sp>
        <p:nvSpPr>
          <p:cNvPr id="219139" name="Title 2"/>
          <p:cNvSpPr>
            <a:spLocks noGrp="1"/>
          </p:cNvSpPr>
          <p:nvPr>
            <p:ph type="title"/>
          </p:nvPr>
        </p:nvSpPr>
        <p:spPr/>
        <p:txBody>
          <a:bodyPr/>
          <a:lstStyle/>
          <a:p>
            <a:r>
              <a:rPr lang="en-US" altLang="en-US" smtClean="0"/>
              <a:t>Atomic Bomb</a:t>
            </a:r>
          </a:p>
        </p:txBody>
      </p:sp>
      <p:pic>
        <p:nvPicPr>
          <p:cNvPr id="219140" name="Picture 2" descr="C:\Users\middldo\Desktop\atomicbo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52875"/>
            <a:ext cx="38512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452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457200" y="1295400"/>
            <a:ext cx="8458200" cy="4830763"/>
          </a:xfrm>
        </p:spPr>
        <p:txBody>
          <a:bodyPr/>
          <a:lstStyle/>
          <a:p>
            <a:pPr eaLnBrk="1" hangingPunct="1"/>
            <a:r>
              <a:rPr lang="en-US" altLang="en-US" smtClean="0"/>
              <a:t>The two Japanese cities that the U.S. dropped the atomic bomb on in August &amp; September 1945 to end the war in the Pacific. </a:t>
            </a:r>
          </a:p>
        </p:txBody>
      </p:sp>
      <p:sp>
        <p:nvSpPr>
          <p:cNvPr id="220163" name="Title 1"/>
          <p:cNvSpPr>
            <a:spLocks noGrp="1"/>
          </p:cNvSpPr>
          <p:nvPr>
            <p:ph type="title"/>
          </p:nvPr>
        </p:nvSpPr>
        <p:spPr/>
        <p:txBody>
          <a:bodyPr/>
          <a:lstStyle/>
          <a:p>
            <a:r>
              <a:rPr lang="en-US" altLang="en-US" smtClean="0"/>
              <a:t>Hiroshima &amp; Nagasaki</a:t>
            </a:r>
          </a:p>
        </p:txBody>
      </p:sp>
      <p:pic>
        <p:nvPicPr>
          <p:cNvPr id="220164" name="Picture 2" descr="C:\Users\middldo\Desktop\Hiroshima-March-19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3" y="4191000"/>
            <a:ext cx="3794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953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457200" y="1490663"/>
            <a:ext cx="8374063" cy="4986337"/>
          </a:xfrm>
        </p:spPr>
        <p:txBody>
          <a:bodyPr/>
          <a:lstStyle/>
          <a:p>
            <a:pPr eaLnBrk="1" hangingPunct="1"/>
            <a:r>
              <a:rPr lang="en-US" altLang="en-US" smtClean="0"/>
              <a:t>Opposition to political and economic entanglements with other countries.</a:t>
            </a:r>
          </a:p>
        </p:txBody>
      </p:sp>
      <p:sp>
        <p:nvSpPr>
          <p:cNvPr id="184323" name="Title 2"/>
          <p:cNvSpPr>
            <a:spLocks noGrp="1"/>
          </p:cNvSpPr>
          <p:nvPr>
            <p:ph type="title"/>
          </p:nvPr>
        </p:nvSpPr>
        <p:spPr/>
        <p:txBody>
          <a:bodyPr/>
          <a:lstStyle/>
          <a:p>
            <a:r>
              <a:rPr lang="en-US" altLang="en-US" smtClean="0"/>
              <a:t>Isolationism</a:t>
            </a:r>
          </a:p>
        </p:txBody>
      </p:sp>
      <p:pic>
        <p:nvPicPr>
          <p:cNvPr id="184324" name="Picture 2" descr="C:\Users\middldo\Desktop\Noentangle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3124200"/>
            <a:ext cx="567213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571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457200" y="1600200"/>
            <a:ext cx="5105400" cy="4525963"/>
          </a:xfrm>
        </p:spPr>
        <p:txBody>
          <a:bodyPr/>
          <a:lstStyle/>
          <a:p>
            <a:pPr eaLnBrk="1" hangingPunct="1"/>
            <a:r>
              <a:rPr lang="en-US" altLang="en-US" smtClean="0"/>
              <a:t>September 2, 1945-victory over Japan Day which is the day that Japan surrendered to the U.S. thus ending W.W. II.</a:t>
            </a:r>
          </a:p>
        </p:txBody>
      </p:sp>
      <p:sp>
        <p:nvSpPr>
          <p:cNvPr id="221187" name="Title 1"/>
          <p:cNvSpPr>
            <a:spLocks noGrp="1"/>
          </p:cNvSpPr>
          <p:nvPr>
            <p:ph type="title"/>
          </p:nvPr>
        </p:nvSpPr>
        <p:spPr/>
        <p:txBody>
          <a:bodyPr/>
          <a:lstStyle/>
          <a:p>
            <a:r>
              <a:rPr lang="en-US" altLang="en-US" smtClean="0"/>
              <a:t>VJ-DAY</a:t>
            </a:r>
          </a:p>
        </p:txBody>
      </p:sp>
      <p:pic>
        <p:nvPicPr>
          <p:cNvPr id="221188" name="Picture 2" descr="C:\Users\middldo\Desktop\Kissing_the_War_Goodby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752600"/>
            <a:ext cx="274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008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altLang="en-US" smtClean="0"/>
              <a:t>G.I. Bill, 1944</a:t>
            </a:r>
          </a:p>
        </p:txBody>
      </p:sp>
      <p:sp>
        <p:nvSpPr>
          <p:cNvPr id="222211" name="Rectangle 3"/>
          <p:cNvSpPr>
            <a:spLocks noGrp="1" noChangeArrowheads="1"/>
          </p:cNvSpPr>
          <p:nvPr>
            <p:ph type="body" idx="1"/>
          </p:nvPr>
        </p:nvSpPr>
        <p:spPr>
          <a:xfrm>
            <a:off x="457200" y="1600200"/>
            <a:ext cx="4419600" cy="4525963"/>
          </a:xfrm>
        </p:spPr>
        <p:txBody>
          <a:bodyPr/>
          <a:lstStyle/>
          <a:p>
            <a:pPr eaLnBrk="1" hangingPunct="1">
              <a:lnSpc>
                <a:spcPct val="90000"/>
              </a:lnSpc>
            </a:pPr>
            <a:r>
              <a:rPr lang="en-US" altLang="en-US" sz="2800" smtClean="0"/>
              <a:t>Servicemen's Readjustment Act, also called the G.I. Bill of Rights. Granted $13 billion in aid for former servicemen, ranging from educational grants to housing and other services to assist with the readjustment to society.</a:t>
            </a:r>
          </a:p>
        </p:txBody>
      </p:sp>
      <p:pic>
        <p:nvPicPr>
          <p:cNvPr id="222212" name="Picture 4" descr="0007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4114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594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Placeholder 1"/>
          <p:cNvSpPr>
            <a:spLocks noGrp="1"/>
          </p:cNvSpPr>
          <p:nvPr>
            <p:ph type="body" idx="1"/>
          </p:nvPr>
        </p:nvSpPr>
        <p:spPr/>
        <p:txBody>
          <a:bodyPr/>
          <a:lstStyle/>
          <a:p>
            <a:r>
              <a:rPr lang="en-US" altLang="en-US" smtClean="0"/>
              <a:t>U.S. History</a:t>
            </a:r>
          </a:p>
        </p:txBody>
      </p:sp>
      <p:sp>
        <p:nvSpPr>
          <p:cNvPr id="2" name="Title 1"/>
          <p:cNvSpPr>
            <a:spLocks noGrp="1"/>
          </p:cNvSpPr>
          <p:nvPr>
            <p:ph type="title"/>
          </p:nvPr>
        </p:nvSpPr>
        <p:spPr/>
        <p:txBody>
          <a:bodyPr/>
          <a:lstStyle/>
          <a:p>
            <a:pPr>
              <a:defRPr/>
            </a:pPr>
            <a:r>
              <a:rPr lang="en-US" dirty="0" smtClean="0"/>
              <a:t>The 1950’s</a:t>
            </a:r>
            <a:br>
              <a:rPr lang="en-US" dirty="0" smtClean="0"/>
            </a:br>
            <a:r>
              <a:rPr lang="en-US" dirty="0" smtClean="0"/>
              <a:t>foreign Policy</a:t>
            </a:r>
            <a:endParaRPr lang="en-US" dirty="0"/>
          </a:p>
        </p:txBody>
      </p:sp>
      <p:pic>
        <p:nvPicPr>
          <p:cNvPr id="223236" name="Picture 4" descr="C:\Users\middldo\Desktop\1188410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188" y="42863"/>
            <a:ext cx="522446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77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altLang="en-US" smtClean="0"/>
              <a:t>Harry S. Truman</a:t>
            </a:r>
          </a:p>
        </p:txBody>
      </p:sp>
      <p:sp>
        <p:nvSpPr>
          <p:cNvPr id="224259" name="Rectangle 3"/>
          <p:cNvSpPr>
            <a:spLocks noGrp="1" noChangeArrowheads="1"/>
          </p:cNvSpPr>
          <p:nvPr>
            <p:ph type="body" idx="1"/>
          </p:nvPr>
        </p:nvSpPr>
        <p:spPr>
          <a:xfrm>
            <a:off x="457200" y="1600200"/>
            <a:ext cx="5181600" cy="4525963"/>
          </a:xfrm>
        </p:spPr>
        <p:txBody>
          <a:bodyPr/>
          <a:lstStyle/>
          <a:p>
            <a:pPr eaLnBrk="1" hangingPunct="1"/>
            <a:r>
              <a:rPr lang="en-US" altLang="en-US" smtClean="0"/>
              <a:t>President of the United States from 1945-1953. Frist U.S. president to face the Cold War.</a:t>
            </a:r>
          </a:p>
        </p:txBody>
      </p:sp>
      <p:pic>
        <p:nvPicPr>
          <p:cNvPr id="224260" name="Picture 2" descr="C:\Users\middldo\Desktop\bess-truman-1950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2362200"/>
            <a:ext cx="33924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235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altLang="en-US" smtClean="0"/>
              <a:t>Cold War</a:t>
            </a:r>
          </a:p>
        </p:txBody>
      </p:sp>
      <p:sp>
        <p:nvSpPr>
          <p:cNvPr id="225283" name="Rectangle 3"/>
          <p:cNvSpPr>
            <a:spLocks noGrp="1" noChangeArrowheads="1"/>
          </p:cNvSpPr>
          <p:nvPr>
            <p:ph type="body" idx="1"/>
          </p:nvPr>
        </p:nvSpPr>
        <p:spPr>
          <a:xfrm>
            <a:off x="381000" y="1600200"/>
            <a:ext cx="8458200" cy="4953000"/>
          </a:xfrm>
        </p:spPr>
        <p:txBody>
          <a:bodyPr/>
          <a:lstStyle/>
          <a:p>
            <a:pPr eaLnBrk="1" hangingPunct="1"/>
            <a:r>
              <a:rPr lang="en-US" altLang="en-US" smtClean="0"/>
              <a:t>A worldwide rivalry and state of hostility, without direct military conflict, that developed between the United States and the Soviet Union after World War II. </a:t>
            </a:r>
          </a:p>
        </p:txBody>
      </p:sp>
      <p:pic>
        <p:nvPicPr>
          <p:cNvPr id="225284" name="Picture 2" descr="C:\Users\middldo\Desktop\imagesCAIUCG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7975"/>
            <a:ext cx="3657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620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457200" y="1600200"/>
            <a:ext cx="5262563" cy="5029200"/>
          </a:xfrm>
        </p:spPr>
        <p:txBody>
          <a:bodyPr/>
          <a:lstStyle/>
          <a:p>
            <a:pPr eaLnBrk="1" hangingPunct="1"/>
            <a:r>
              <a:rPr lang="en-US" altLang="en-US" smtClean="0"/>
              <a:t>A U.S. policy, announced by President Harry S. Truman in 1947, of providing economic and military aid to free nations threatened by internal or external opponents like the communists. Greece &amp; Turkey were two nations that received help.</a:t>
            </a:r>
          </a:p>
        </p:txBody>
      </p:sp>
      <p:sp>
        <p:nvSpPr>
          <p:cNvPr id="226307" name="Title 1"/>
          <p:cNvSpPr>
            <a:spLocks noGrp="1"/>
          </p:cNvSpPr>
          <p:nvPr>
            <p:ph type="title"/>
          </p:nvPr>
        </p:nvSpPr>
        <p:spPr/>
        <p:txBody>
          <a:bodyPr/>
          <a:lstStyle/>
          <a:p>
            <a:r>
              <a:rPr lang="en-US" altLang="en-US" smtClean="0"/>
              <a:t>Truman Doctrine</a:t>
            </a:r>
          </a:p>
        </p:txBody>
      </p:sp>
      <p:pic>
        <p:nvPicPr>
          <p:cNvPr id="226308" name="Picture 2" descr="C:\Users\middldo\Desktop\truman-doctrine-cartoon-gran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763" y="2144713"/>
            <a:ext cx="3424237"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373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altLang="en-US" smtClean="0"/>
              <a:t>Marshall Plan1947</a:t>
            </a:r>
          </a:p>
        </p:txBody>
      </p:sp>
      <p:sp>
        <p:nvSpPr>
          <p:cNvPr id="227331" name="Rectangle 3"/>
          <p:cNvSpPr>
            <a:spLocks noGrp="1" noChangeArrowheads="1"/>
          </p:cNvSpPr>
          <p:nvPr>
            <p:ph type="body" idx="1"/>
          </p:nvPr>
        </p:nvSpPr>
        <p:spPr>
          <a:xfrm>
            <a:off x="457200" y="1600200"/>
            <a:ext cx="5181600" cy="4525963"/>
          </a:xfrm>
        </p:spPr>
        <p:txBody>
          <a:bodyPr/>
          <a:lstStyle/>
          <a:p>
            <a:pPr eaLnBrk="1" hangingPunct="1"/>
            <a:r>
              <a:rPr lang="en-US" altLang="en-US" smtClean="0"/>
              <a:t>Introduced by Secretary of State George G. Marshall, he proposed massive economic aid to Europe to revitalize the European economies after WWII and help prevent the spread of Communism. </a:t>
            </a:r>
          </a:p>
        </p:txBody>
      </p:sp>
      <p:pic>
        <p:nvPicPr>
          <p:cNvPr id="227332" name="Picture 4" descr="MarshallPlan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57400"/>
            <a:ext cx="33940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577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457200" y="1600200"/>
            <a:ext cx="8458200" cy="4953000"/>
          </a:xfrm>
        </p:spPr>
        <p:txBody>
          <a:bodyPr/>
          <a:lstStyle/>
          <a:p>
            <a:pPr eaLnBrk="1" hangingPunct="1"/>
            <a:r>
              <a:rPr lang="en-US" altLang="en-US" smtClean="0"/>
              <a:t>A 327-day operation in which U.S. and British planes flew food and supplies into West Berlin after the Soviets blockaded the city in 1948.</a:t>
            </a:r>
          </a:p>
        </p:txBody>
      </p:sp>
      <p:sp>
        <p:nvSpPr>
          <p:cNvPr id="228355" name="Title 1"/>
          <p:cNvSpPr>
            <a:spLocks noGrp="1"/>
          </p:cNvSpPr>
          <p:nvPr>
            <p:ph type="title"/>
          </p:nvPr>
        </p:nvSpPr>
        <p:spPr/>
        <p:txBody>
          <a:bodyPr/>
          <a:lstStyle/>
          <a:p>
            <a:r>
              <a:rPr lang="en-US" altLang="en-US" smtClean="0"/>
              <a:t>Berlin Airlift</a:t>
            </a:r>
          </a:p>
        </p:txBody>
      </p:sp>
      <p:pic>
        <p:nvPicPr>
          <p:cNvPr id="228356" name="Picture 2" descr="C:\Users\middldo\Desktop\Airlift_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667250"/>
            <a:ext cx="4000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545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533400" y="1600200"/>
            <a:ext cx="5105400" cy="4953000"/>
          </a:xfrm>
        </p:spPr>
        <p:txBody>
          <a:bodyPr>
            <a:normAutofit lnSpcReduction="10000"/>
          </a:bodyPr>
          <a:lstStyle/>
          <a:p>
            <a:pPr eaLnBrk="1" hangingPunct="1"/>
            <a:r>
              <a:rPr lang="en-US" altLang="en-US" smtClean="0"/>
              <a:t>In May 1949 after more than 20 years of struggle and civil war the communist Chinese took control of mainland China from the Chinese Nationalist government and declared the People’s Republic of China a communist state.</a:t>
            </a:r>
          </a:p>
        </p:txBody>
      </p:sp>
      <p:sp>
        <p:nvSpPr>
          <p:cNvPr id="229379" name="Title 1"/>
          <p:cNvSpPr>
            <a:spLocks noGrp="1"/>
          </p:cNvSpPr>
          <p:nvPr>
            <p:ph type="title"/>
          </p:nvPr>
        </p:nvSpPr>
        <p:spPr/>
        <p:txBody>
          <a:bodyPr/>
          <a:lstStyle/>
          <a:p>
            <a:r>
              <a:rPr lang="en-US" altLang="en-US" smtClean="0"/>
              <a:t>Communist China 1949</a:t>
            </a:r>
          </a:p>
        </p:txBody>
      </p:sp>
      <p:pic>
        <p:nvPicPr>
          <p:cNvPr id="229380" name="Picture 2" descr="C:\Users\middldo\Desktop\imagesCA0K92U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713" y="2362200"/>
            <a:ext cx="32432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8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457200" y="1600200"/>
            <a:ext cx="8534400" cy="4800600"/>
          </a:xfrm>
        </p:spPr>
        <p:txBody>
          <a:bodyPr/>
          <a:lstStyle/>
          <a:p>
            <a:pPr eaLnBrk="1" hangingPunct="1"/>
            <a:r>
              <a:rPr lang="en-US" altLang="en-US" smtClean="0"/>
              <a:t>Cold War competition between the U.S. &amp; the U.S.S.R. which was a race between the world powers for greater military strength through the building of large numbers of nuclear weapons.</a:t>
            </a:r>
          </a:p>
        </p:txBody>
      </p:sp>
      <p:sp>
        <p:nvSpPr>
          <p:cNvPr id="230403" name="Title 1"/>
          <p:cNvSpPr>
            <a:spLocks noGrp="1"/>
          </p:cNvSpPr>
          <p:nvPr>
            <p:ph type="title"/>
          </p:nvPr>
        </p:nvSpPr>
        <p:spPr/>
        <p:txBody>
          <a:bodyPr/>
          <a:lstStyle/>
          <a:p>
            <a:r>
              <a:rPr lang="en-US" altLang="en-US" smtClean="0"/>
              <a:t>Nuclear Arms Race</a:t>
            </a:r>
          </a:p>
        </p:txBody>
      </p:sp>
      <p:pic>
        <p:nvPicPr>
          <p:cNvPr id="230404" name="Picture 2" descr="C:\Users\middldo\Desktop\arms_race_196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3657600"/>
            <a:ext cx="428625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54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altLang="en-US" sz="4000" smtClean="0"/>
              <a:t>Neutrality Acts 1930’s</a:t>
            </a:r>
          </a:p>
        </p:txBody>
      </p:sp>
      <p:sp>
        <p:nvSpPr>
          <p:cNvPr id="185347" name="Rectangle 3"/>
          <p:cNvSpPr>
            <a:spLocks noGrp="1" noChangeArrowheads="1"/>
          </p:cNvSpPr>
          <p:nvPr>
            <p:ph type="body" idx="1"/>
          </p:nvPr>
        </p:nvSpPr>
        <p:spPr/>
        <p:txBody>
          <a:bodyPr/>
          <a:lstStyle/>
          <a:p>
            <a:pPr marL="0" indent="0" eaLnBrk="1" hangingPunct="1">
              <a:buFontTx/>
              <a:buNone/>
            </a:pPr>
            <a:r>
              <a:rPr lang="en-US" altLang="en-US" smtClean="0"/>
              <a:t>A series of laws enacted in 1935 and 1936 to prevent U.S. arms sales and loans to any nation at war or any nation having a civil war.</a:t>
            </a:r>
          </a:p>
        </p:txBody>
      </p:sp>
      <p:pic>
        <p:nvPicPr>
          <p:cNvPr id="185348" name="Picture 2" descr="C:\Users\middldo\Desktop\keepusou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4165600"/>
            <a:ext cx="2692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0693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body" idx="1"/>
          </p:nvPr>
        </p:nvSpPr>
        <p:spPr>
          <a:xfrm>
            <a:off x="457200" y="1600200"/>
            <a:ext cx="8077200" cy="4800600"/>
          </a:xfrm>
        </p:spPr>
        <p:txBody>
          <a:bodyPr/>
          <a:lstStyle/>
          <a:p>
            <a:pPr eaLnBrk="1" hangingPunct="1"/>
            <a:r>
              <a:rPr lang="en-US" altLang="en-US" smtClean="0"/>
              <a:t>The hydrogen bomb- a thermonuclear weapon much more powerful than the atomic bomb.</a:t>
            </a:r>
          </a:p>
        </p:txBody>
      </p:sp>
      <p:sp>
        <p:nvSpPr>
          <p:cNvPr id="231427" name="Title 1"/>
          <p:cNvSpPr>
            <a:spLocks noGrp="1"/>
          </p:cNvSpPr>
          <p:nvPr>
            <p:ph type="title"/>
          </p:nvPr>
        </p:nvSpPr>
        <p:spPr/>
        <p:txBody>
          <a:bodyPr/>
          <a:lstStyle/>
          <a:p>
            <a:r>
              <a:rPr lang="en-US" altLang="en-US" smtClean="0"/>
              <a:t>H-Bomb</a:t>
            </a:r>
          </a:p>
        </p:txBody>
      </p:sp>
      <p:pic>
        <p:nvPicPr>
          <p:cNvPr id="231428" name="Picture 2" descr="C:\Users\middldo\Desktop\hbomb.mk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088" y="4891088"/>
            <a:ext cx="37306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306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r>
              <a:rPr lang="en-US" altLang="en-US" smtClean="0"/>
              <a:t>Post-war Organizations</a:t>
            </a:r>
          </a:p>
        </p:txBody>
      </p:sp>
      <p:sp>
        <p:nvSpPr>
          <p:cNvPr id="232451" name="Rectangle 3"/>
          <p:cNvSpPr>
            <a:spLocks noGrp="1" noChangeArrowheads="1"/>
          </p:cNvSpPr>
          <p:nvPr>
            <p:ph type="body" idx="1"/>
          </p:nvPr>
        </p:nvSpPr>
        <p:spPr>
          <a:xfrm>
            <a:off x="228600" y="1371600"/>
            <a:ext cx="8686800" cy="3581400"/>
          </a:xfrm>
        </p:spPr>
        <p:txBody>
          <a:bodyPr/>
          <a:lstStyle/>
          <a:p>
            <a:pPr eaLnBrk="1" hangingPunct="1">
              <a:lnSpc>
                <a:spcPct val="80000"/>
              </a:lnSpc>
            </a:pPr>
            <a:r>
              <a:rPr lang="en-US" altLang="en-US" sz="2800" smtClean="0"/>
              <a:t>United Nations, 1945 - Founded after WWII by victorious Allied Powers to intervene in conflicts between nations and avoid war. </a:t>
            </a:r>
          </a:p>
          <a:p>
            <a:pPr eaLnBrk="1" hangingPunct="1">
              <a:lnSpc>
                <a:spcPct val="80000"/>
              </a:lnSpc>
            </a:pPr>
            <a:r>
              <a:rPr lang="en-US" altLang="en-US" sz="2800" smtClean="0"/>
              <a:t>NATO, 1949 - The member nations agreed to fight for each other if attacked. It is an international military force. </a:t>
            </a:r>
          </a:p>
          <a:p>
            <a:pPr eaLnBrk="1" hangingPunct="1">
              <a:lnSpc>
                <a:spcPct val="80000"/>
              </a:lnSpc>
            </a:pPr>
            <a:r>
              <a:rPr lang="en-US" altLang="en-US" sz="2800" smtClean="0"/>
              <a:t>SEATO, 1954 - Alliance of non-Communist Asian nations modeled after NATO. Unlike NATO, it didn't establish a military force. </a:t>
            </a:r>
          </a:p>
        </p:txBody>
      </p:sp>
      <p:pic>
        <p:nvPicPr>
          <p:cNvPr id="232452" name="Picture 4" descr="800px-Flag_of_the_United_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81588"/>
            <a:ext cx="26670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5" descr="nato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110163"/>
            <a:ext cx="220662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4" name="Picture 6" descr="xseato-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30800"/>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middldo\AppData\Local\Microsoft\Windows\Temporary Internet Files\Content.IE5\1SCX2OST\home_page[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37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Grp="1" noChangeArrowheads="1"/>
          </p:cNvSpPr>
          <p:nvPr>
            <p:ph type="body" idx="1"/>
          </p:nvPr>
        </p:nvSpPr>
        <p:spPr>
          <a:xfrm>
            <a:off x="457200" y="1600200"/>
            <a:ext cx="5181600" cy="4525963"/>
          </a:xfrm>
        </p:spPr>
        <p:txBody>
          <a:bodyPr/>
          <a:lstStyle/>
          <a:p>
            <a:pPr eaLnBrk="1" hangingPunct="1"/>
            <a:r>
              <a:rPr lang="en-US" altLang="en-US" smtClean="0"/>
              <a:t>A military alliance formed in 1955 by the Soviet Union and its Eastern European satellites to counter the NATO military alliance. </a:t>
            </a:r>
          </a:p>
        </p:txBody>
      </p:sp>
      <p:sp>
        <p:nvSpPr>
          <p:cNvPr id="233475" name="Title 1"/>
          <p:cNvSpPr>
            <a:spLocks noGrp="1"/>
          </p:cNvSpPr>
          <p:nvPr>
            <p:ph type="title"/>
          </p:nvPr>
        </p:nvSpPr>
        <p:spPr/>
        <p:txBody>
          <a:bodyPr/>
          <a:lstStyle/>
          <a:p>
            <a:r>
              <a:rPr lang="en-US" altLang="en-US" smtClean="0"/>
              <a:t>Warsaw Pact</a:t>
            </a:r>
          </a:p>
        </p:txBody>
      </p:sp>
      <p:pic>
        <p:nvPicPr>
          <p:cNvPr id="233476" name="Picture 2" descr="C:\Users\middldo\Desktop\496px-Warsaw_Pact_Logo-r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33528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877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US" altLang="en-US" smtClean="0"/>
              <a:t>Containment Policy</a:t>
            </a:r>
          </a:p>
        </p:txBody>
      </p:sp>
      <p:sp>
        <p:nvSpPr>
          <p:cNvPr id="234499" name="Rectangle 3"/>
          <p:cNvSpPr>
            <a:spLocks noGrp="1" noChangeArrowheads="1"/>
          </p:cNvSpPr>
          <p:nvPr>
            <p:ph type="body" idx="1"/>
          </p:nvPr>
        </p:nvSpPr>
        <p:spPr>
          <a:xfrm>
            <a:off x="457200" y="1600200"/>
            <a:ext cx="5181600" cy="5105400"/>
          </a:xfrm>
        </p:spPr>
        <p:txBody>
          <a:bodyPr/>
          <a:lstStyle/>
          <a:p>
            <a:pPr eaLnBrk="1" hangingPunct="1"/>
            <a:r>
              <a:rPr lang="en-US" altLang="en-US" sz="2800" smtClean="0"/>
              <a:t>The blocking of another nation’s attempts to spread it influence- especially the efforts of the United States to block the spread of Soviet influence during the late 1940’s and early 1950’s. Both the Korean War &amp; the Vietnam War were attempts by the U.S. to stop the spread of communism into southeast Asia. </a:t>
            </a:r>
          </a:p>
        </p:txBody>
      </p:sp>
      <p:pic>
        <p:nvPicPr>
          <p:cNvPr id="234500" name="Picture 2" descr="C:\Users\middldo\Desktop\image0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738" y="1865313"/>
            <a:ext cx="33528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834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US" altLang="en-US" sz="4000" smtClean="0"/>
              <a:t>George F. Keenan</a:t>
            </a:r>
          </a:p>
        </p:txBody>
      </p:sp>
      <p:sp>
        <p:nvSpPr>
          <p:cNvPr id="235523" name="Rectangle 3"/>
          <p:cNvSpPr>
            <a:spLocks noGrp="1" noChangeArrowheads="1"/>
          </p:cNvSpPr>
          <p:nvPr>
            <p:ph type="body" idx="1"/>
          </p:nvPr>
        </p:nvSpPr>
        <p:spPr/>
        <p:txBody>
          <a:bodyPr/>
          <a:lstStyle/>
          <a:p>
            <a:pPr eaLnBrk="1" hangingPunct="1"/>
            <a:r>
              <a:rPr lang="en-US" altLang="en-US" smtClean="0"/>
              <a:t>A member of the State Department, he felt that the best way to keep Communism out of Europe was to confront the Russians wherever they tried to spread their power. </a:t>
            </a:r>
          </a:p>
        </p:txBody>
      </p:sp>
      <p:pic>
        <p:nvPicPr>
          <p:cNvPr id="235524" name="Picture 4" descr="kennan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657600"/>
            <a:ext cx="22875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466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altLang="en-US" smtClean="0"/>
              <a:t>Korean War, 1950</a:t>
            </a:r>
          </a:p>
        </p:txBody>
      </p:sp>
      <p:sp>
        <p:nvSpPr>
          <p:cNvPr id="236547" name="Rectangle 3"/>
          <p:cNvSpPr>
            <a:spLocks noGrp="1" noChangeArrowheads="1"/>
          </p:cNvSpPr>
          <p:nvPr>
            <p:ph type="body" idx="1"/>
          </p:nvPr>
        </p:nvSpPr>
        <p:spPr>
          <a:xfrm>
            <a:off x="228600" y="1295400"/>
            <a:ext cx="5562600" cy="5257800"/>
          </a:xfrm>
        </p:spPr>
        <p:txBody>
          <a:bodyPr/>
          <a:lstStyle/>
          <a:p>
            <a:pPr eaLnBrk="1" hangingPunct="1">
              <a:lnSpc>
                <a:spcPct val="90000"/>
              </a:lnSpc>
            </a:pPr>
            <a:r>
              <a:rPr lang="en-US" altLang="en-US" smtClean="0"/>
              <a:t>On June 25, 1950, the Communist North invaded the Democratic South. The United Nations created an international army, lead by the U.S. to fight for the South and China joined the war on the side of North Korea. This was the first time the United Nations had intervened militarily. </a:t>
            </a:r>
          </a:p>
        </p:txBody>
      </p:sp>
      <p:pic>
        <p:nvPicPr>
          <p:cNvPr id="236548" name="Picture 2" descr="C:\Users\middldo\Desktop\imagesCAM9VO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3124200"/>
            <a:ext cx="33385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9473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457200" y="1600200"/>
            <a:ext cx="5181600" cy="4525963"/>
          </a:xfrm>
        </p:spPr>
        <p:txBody>
          <a:bodyPr/>
          <a:lstStyle/>
          <a:p>
            <a:pPr eaLnBrk="1" hangingPunct="1"/>
            <a:r>
              <a:rPr lang="en-US" altLang="en-US" smtClean="0"/>
              <a:t>The dividing line between North and South Korea.</a:t>
            </a:r>
          </a:p>
        </p:txBody>
      </p:sp>
      <p:sp>
        <p:nvSpPr>
          <p:cNvPr id="237571" name="Title 1"/>
          <p:cNvSpPr>
            <a:spLocks noGrp="1"/>
          </p:cNvSpPr>
          <p:nvPr>
            <p:ph type="title"/>
          </p:nvPr>
        </p:nvSpPr>
        <p:spPr/>
        <p:txBody>
          <a:bodyPr/>
          <a:lstStyle/>
          <a:p>
            <a:r>
              <a:rPr lang="en-US" altLang="en-US" smtClean="0"/>
              <a:t>38</a:t>
            </a:r>
            <a:r>
              <a:rPr lang="en-US" altLang="en-US" baseline="30000" smtClean="0"/>
              <a:t>th</a:t>
            </a:r>
            <a:r>
              <a:rPr lang="en-US" altLang="en-US" smtClean="0"/>
              <a:t> Parallel Line</a:t>
            </a:r>
          </a:p>
        </p:txBody>
      </p:sp>
      <p:pic>
        <p:nvPicPr>
          <p:cNvPr id="237572" name="Picture 2" descr="C:\Users\middldo\Desktop\imagesCA0UIV4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163" y="1600200"/>
            <a:ext cx="2773362"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3949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body" idx="1"/>
          </p:nvPr>
        </p:nvSpPr>
        <p:spPr>
          <a:xfrm>
            <a:off x="457200" y="1600200"/>
            <a:ext cx="8153400" cy="4876800"/>
          </a:xfrm>
        </p:spPr>
        <p:txBody>
          <a:bodyPr/>
          <a:lstStyle/>
          <a:p>
            <a:pPr eaLnBrk="1" hangingPunct="1"/>
            <a:r>
              <a:rPr lang="en-US" altLang="en-US" smtClean="0"/>
              <a:t>A war fought to achieve only specific goals. President Truman wanted the Korean War to be a “limited war”. One in which the fighting would be contained to the Korean peninsula and the military would only use conventional weapons. </a:t>
            </a:r>
          </a:p>
        </p:txBody>
      </p:sp>
      <p:sp>
        <p:nvSpPr>
          <p:cNvPr id="238595" name="Title 1"/>
          <p:cNvSpPr>
            <a:spLocks noGrp="1"/>
          </p:cNvSpPr>
          <p:nvPr>
            <p:ph type="title"/>
          </p:nvPr>
        </p:nvSpPr>
        <p:spPr/>
        <p:txBody>
          <a:bodyPr/>
          <a:lstStyle/>
          <a:p>
            <a:r>
              <a:rPr lang="en-US" altLang="en-US" smtClean="0"/>
              <a:t>Limited War</a:t>
            </a:r>
          </a:p>
        </p:txBody>
      </p:sp>
      <p:pic>
        <p:nvPicPr>
          <p:cNvPr id="238596" name="Picture 2" descr="C:\Users\middldo\Desktop\imagesCAS56Z9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4876800"/>
            <a:ext cx="42259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502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3"/>
          <p:cNvSpPr>
            <a:spLocks noGrp="1" noChangeArrowheads="1"/>
          </p:cNvSpPr>
          <p:nvPr>
            <p:ph type="body" idx="1"/>
          </p:nvPr>
        </p:nvSpPr>
        <p:spPr>
          <a:xfrm>
            <a:off x="457200" y="1600200"/>
            <a:ext cx="5486400" cy="5029200"/>
          </a:xfrm>
        </p:spPr>
        <p:txBody>
          <a:bodyPr/>
          <a:lstStyle/>
          <a:p>
            <a:pPr eaLnBrk="1" hangingPunct="1"/>
            <a:r>
              <a:rPr lang="en-US" altLang="en-US" smtClean="0"/>
              <a:t>During the Korean War Truman wanted to fight a limited war, but MacArthur wanted to expand the war into China and use nuclear weapons. Truman removed MacArthur from his command on grounds of insubordination. </a:t>
            </a:r>
          </a:p>
        </p:txBody>
      </p:sp>
      <p:sp>
        <p:nvSpPr>
          <p:cNvPr id="239619" name="Title 1"/>
          <p:cNvSpPr>
            <a:spLocks noGrp="1"/>
          </p:cNvSpPr>
          <p:nvPr>
            <p:ph type="title"/>
          </p:nvPr>
        </p:nvSpPr>
        <p:spPr>
          <a:xfrm>
            <a:off x="457200" y="304800"/>
            <a:ext cx="8229600" cy="1143000"/>
          </a:xfrm>
        </p:spPr>
        <p:txBody>
          <a:bodyPr/>
          <a:lstStyle/>
          <a:p>
            <a:r>
              <a:rPr lang="en-US" altLang="en-US" smtClean="0"/>
              <a:t>Truman/MacArthur</a:t>
            </a:r>
          </a:p>
        </p:txBody>
      </p:sp>
      <p:pic>
        <p:nvPicPr>
          <p:cNvPr id="239620" name="Picture 2" descr="C:\Users\middldo\Desktop\presidential-mea-culp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24113"/>
            <a:ext cx="316547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0074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body" idx="1"/>
          </p:nvPr>
        </p:nvSpPr>
        <p:spPr>
          <a:xfrm>
            <a:off x="457200" y="1600200"/>
            <a:ext cx="5181600" cy="4525963"/>
          </a:xfrm>
        </p:spPr>
        <p:txBody>
          <a:bodyPr/>
          <a:lstStyle/>
          <a:p>
            <a:pPr eaLnBrk="1" hangingPunct="1"/>
            <a:r>
              <a:rPr lang="en-US" altLang="en-US" smtClean="0"/>
              <a:t>Foreign policy plan under President Eisenhower in the 1950’s. It was the practice of threatening an enemy with massive military retaliation for any aggression.  </a:t>
            </a:r>
          </a:p>
        </p:txBody>
      </p:sp>
      <p:sp>
        <p:nvSpPr>
          <p:cNvPr id="240643" name="Title 1"/>
          <p:cNvSpPr>
            <a:spLocks noGrp="1"/>
          </p:cNvSpPr>
          <p:nvPr>
            <p:ph type="title"/>
          </p:nvPr>
        </p:nvSpPr>
        <p:spPr/>
        <p:txBody>
          <a:bodyPr/>
          <a:lstStyle/>
          <a:p>
            <a:r>
              <a:rPr lang="en-US" altLang="en-US" smtClean="0"/>
              <a:t>Brinkmanship</a:t>
            </a:r>
          </a:p>
        </p:txBody>
      </p:sp>
      <p:pic>
        <p:nvPicPr>
          <p:cNvPr id="240644" name="Picture 2" descr="C:\Users\middldo\Desktop\I_Like_Ike_button,_195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3287713"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916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idx="1"/>
          </p:nvPr>
        </p:nvSpPr>
        <p:spPr>
          <a:xfrm>
            <a:off x="457200" y="1600200"/>
            <a:ext cx="4800600" cy="4525963"/>
          </a:xfrm>
        </p:spPr>
        <p:txBody>
          <a:bodyPr/>
          <a:lstStyle/>
          <a:p>
            <a:pPr eaLnBrk="1" hangingPunct="1"/>
            <a:r>
              <a:rPr lang="en-US" altLang="en-US" smtClean="0"/>
              <a:t>U.S. policy that allowed for the sale of non-military goods to any nation at war as long as they paid cash for the goods up front and than moved the goods on their own ships.</a:t>
            </a:r>
          </a:p>
        </p:txBody>
      </p:sp>
      <p:sp>
        <p:nvSpPr>
          <p:cNvPr id="186371" name="Title 1"/>
          <p:cNvSpPr>
            <a:spLocks noGrp="1"/>
          </p:cNvSpPr>
          <p:nvPr>
            <p:ph type="title"/>
          </p:nvPr>
        </p:nvSpPr>
        <p:spPr/>
        <p:txBody>
          <a:bodyPr/>
          <a:lstStyle/>
          <a:p>
            <a:r>
              <a:rPr lang="en-US" altLang="en-US" smtClean="0"/>
              <a:t>Cash and Carry</a:t>
            </a:r>
          </a:p>
        </p:txBody>
      </p:sp>
      <p:pic>
        <p:nvPicPr>
          <p:cNvPr id="186372" name="Picture 2" descr="C:\Users\middldo\Desktop\cornishcity40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651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body" idx="1"/>
          </p:nvPr>
        </p:nvSpPr>
        <p:spPr>
          <a:xfrm>
            <a:off x="381000" y="1600200"/>
            <a:ext cx="5257800" cy="5029200"/>
          </a:xfrm>
        </p:spPr>
        <p:txBody>
          <a:bodyPr/>
          <a:lstStyle/>
          <a:p>
            <a:pPr eaLnBrk="1" hangingPunct="1"/>
            <a:r>
              <a:rPr lang="en-US" altLang="en-US" sz="2800" b="1" smtClean="0"/>
              <a:t>Married couple Julius &amp; Ethel Rosenberg were both accused by the U.S. government of selling the Soviet’s the information needed to build and explode an atomic bomb. They were found guilty of espionage and put to death by the electric chair.</a:t>
            </a:r>
          </a:p>
        </p:txBody>
      </p:sp>
      <p:sp>
        <p:nvSpPr>
          <p:cNvPr id="241667" name="Title 1"/>
          <p:cNvSpPr>
            <a:spLocks noGrp="1"/>
          </p:cNvSpPr>
          <p:nvPr>
            <p:ph type="title"/>
          </p:nvPr>
        </p:nvSpPr>
        <p:spPr/>
        <p:txBody>
          <a:bodyPr/>
          <a:lstStyle/>
          <a:p>
            <a:r>
              <a:rPr lang="en-US" altLang="en-US" smtClean="0"/>
              <a:t>The Rosenbergs</a:t>
            </a:r>
          </a:p>
        </p:txBody>
      </p:sp>
      <p:pic>
        <p:nvPicPr>
          <p:cNvPr id="241668" name="Picture 2" descr="C:\Users\middldo\Desktop\Julius_and_Ethel_Rosenberg_NYW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988" y="-5843588"/>
            <a:ext cx="27432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9" name="Picture 3" descr="C:\Users\middldo\Desktop\Julius_and_Ethel_Rosenberg_NYW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36775"/>
            <a:ext cx="3505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374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3"/>
          <p:cNvSpPr>
            <a:spLocks noGrp="1" noChangeArrowheads="1"/>
          </p:cNvSpPr>
          <p:nvPr>
            <p:ph type="body" idx="1"/>
          </p:nvPr>
        </p:nvSpPr>
        <p:spPr>
          <a:xfrm>
            <a:off x="457200" y="1600200"/>
            <a:ext cx="5181600" cy="4525963"/>
          </a:xfrm>
        </p:spPr>
        <p:txBody>
          <a:bodyPr/>
          <a:lstStyle/>
          <a:p>
            <a:pPr eaLnBrk="1" hangingPunct="1"/>
            <a:r>
              <a:rPr lang="en-US" altLang="en-US" smtClean="0"/>
              <a:t>A former State Department official that was accused of spying for the Soviets. He was convicted of perjury and went to jail.</a:t>
            </a:r>
          </a:p>
        </p:txBody>
      </p:sp>
      <p:sp>
        <p:nvSpPr>
          <p:cNvPr id="242691" name="Title 1"/>
          <p:cNvSpPr>
            <a:spLocks noGrp="1"/>
          </p:cNvSpPr>
          <p:nvPr>
            <p:ph type="title"/>
          </p:nvPr>
        </p:nvSpPr>
        <p:spPr/>
        <p:txBody>
          <a:bodyPr/>
          <a:lstStyle/>
          <a:p>
            <a:r>
              <a:rPr lang="en-US" altLang="en-US" smtClean="0"/>
              <a:t>Alger Hiss</a:t>
            </a:r>
          </a:p>
        </p:txBody>
      </p:sp>
      <p:pic>
        <p:nvPicPr>
          <p:cNvPr id="242692" name="Picture 2" descr="C:\Users\middldo\Desktop\Alger_Hiss_(19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90800"/>
            <a:ext cx="3397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241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r>
              <a:rPr lang="en-US" altLang="en-US" smtClean="0"/>
              <a:t>Middle East</a:t>
            </a:r>
          </a:p>
        </p:txBody>
      </p:sp>
      <p:sp>
        <p:nvSpPr>
          <p:cNvPr id="243715" name="Rectangle 3"/>
          <p:cNvSpPr>
            <a:spLocks noGrp="1" noChangeArrowheads="1"/>
          </p:cNvSpPr>
          <p:nvPr>
            <p:ph type="body" idx="1"/>
          </p:nvPr>
        </p:nvSpPr>
        <p:spPr>
          <a:xfrm>
            <a:off x="457200" y="1600200"/>
            <a:ext cx="5181600" cy="4525963"/>
          </a:xfrm>
        </p:spPr>
        <p:txBody>
          <a:bodyPr/>
          <a:lstStyle/>
          <a:p>
            <a:pPr eaLnBrk="1" hangingPunct="1"/>
            <a:r>
              <a:rPr lang="en-US" altLang="en-US" smtClean="0"/>
              <a:t>Region extending from Sudan, Egypt, and Turkey in the west to Iran in the east and includes the nations of Iraq, Israel, Jordan, Syria, and Saudi Arabia. Site of the Suez Canal Crisis in the 1950’s. </a:t>
            </a:r>
          </a:p>
        </p:txBody>
      </p:sp>
      <p:pic>
        <p:nvPicPr>
          <p:cNvPr id="243716" name="Picture 2" descr="C:\Users\middldo\Desktop\image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00" y="2286000"/>
            <a:ext cx="3279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1882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altLang="en-US" smtClean="0"/>
              <a:t>Sputnik, 1957</a:t>
            </a:r>
          </a:p>
        </p:txBody>
      </p:sp>
      <p:sp>
        <p:nvSpPr>
          <p:cNvPr id="244739" name="Rectangle 3"/>
          <p:cNvSpPr>
            <a:spLocks noGrp="1" noChangeArrowheads="1"/>
          </p:cNvSpPr>
          <p:nvPr>
            <p:ph type="body" idx="1"/>
          </p:nvPr>
        </p:nvSpPr>
        <p:spPr>
          <a:xfrm>
            <a:off x="457200" y="1600200"/>
            <a:ext cx="4495800" cy="4525963"/>
          </a:xfrm>
        </p:spPr>
        <p:txBody>
          <a:bodyPr/>
          <a:lstStyle/>
          <a:p>
            <a:pPr eaLnBrk="1" hangingPunct="1"/>
            <a:r>
              <a:rPr lang="en-US" altLang="en-US" smtClean="0"/>
              <a:t>The first artificial satellite sent into space, launched by the Soviets. </a:t>
            </a:r>
          </a:p>
        </p:txBody>
      </p:sp>
      <p:pic>
        <p:nvPicPr>
          <p:cNvPr id="244740" name="Picture 4" descr="sputni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209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1173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3"/>
          <p:cNvSpPr>
            <a:spLocks noGrp="1" noChangeArrowheads="1"/>
          </p:cNvSpPr>
          <p:nvPr>
            <p:ph type="body" idx="1"/>
          </p:nvPr>
        </p:nvSpPr>
        <p:spPr>
          <a:xfrm>
            <a:off x="457200" y="1600200"/>
            <a:ext cx="5181600" cy="4525963"/>
          </a:xfrm>
        </p:spPr>
        <p:txBody>
          <a:bodyPr/>
          <a:lstStyle/>
          <a:p>
            <a:pPr eaLnBrk="1" hangingPunct="1"/>
            <a:r>
              <a:rPr lang="en-US" altLang="en-US" smtClean="0"/>
              <a:t>The competition between the United States and the Soviet Union to develop the technology needed to successfully land on the moon. </a:t>
            </a:r>
          </a:p>
        </p:txBody>
      </p:sp>
      <p:sp>
        <p:nvSpPr>
          <p:cNvPr id="245763" name="Title 1"/>
          <p:cNvSpPr>
            <a:spLocks noGrp="1"/>
          </p:cNvSpPr>
          <p:nvPr>
            <p:ph type="title"/>
          </p:nvPr>
        </p:nvSpPr>
        <p:spPr/>
        <p:txBody>
          <a:bodyPr/>
          <a:lstStyle/>
          <a:p>
            <a:r>
              <a:rPr lang="en-US" altLang="en-US" smtClean="0"/>
              <a:t>Space Race</a:t>
            </a:r>
          </a:p>
        </p:txBody>
      </p:sp>
      <p:pic>
        <p:nvPicPr>
          <p:cNvPr id="245764" name="Picture 2" descr="C:\Users\middldo\Desktop\neil-armstro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286000"/>
            <a:ext cx="3143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7623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74638"/>
            <a:ext cx="8229600" cy="1249362"/>
          </a:xfrm>
        </p:spPr>
        <p:txBody>
          <a:bodyPr>
            <a:normAutofit fontScale="90000"/>
          </a:bodyPr>
          <a:lstStyle/>
          <a:p>
            <a:pPr eaLnBrk="1" hangingPunct="1"/>
            <a:r>
              <a:rPr lang="en-US" altLang="en-US" smtClean="0"/>
              <a:t>House Un-American Activities Committee (HUAC)</a:t>
            </a:r>
          </a:p>
        </p:txBody>
      </p:sp>
      <p:sp>
        <p:nvSpPr>
          <p:cNvPr id="246787" name="Rectangle 3"/>
          <p:cNvSpPr>
            <a:spLocks noGrp="1" noChangeArrowheads="1"/>
          </p:cNvSpPr>
          <p:nvPr>
            <p:ph type="body" idx="1"/>
          </p:nvPr>
        </p:nvSpPr>
        <p:spPr>
          <a:xfrm>
            <a:off x="457200" y="1600200"/>
            <a:ext cx="5181600" cy="4876800"/>
          </a:xfrm>
        </p:spPr>
        <p:txBody>
          <a:bodyPr/>
          <a:lstStyle/>
          <a:p>
            <a:pPr eaLnBrk="1" hangingPunct="1"/>
            <a:r>
              <a:rPr lang="en-US" altLang="en-US" smtClean="0"/>
              <a:t>The House Committee on Un-American Activities- a congressional committee that investigated Communist influence inside and outside the U.S. government in the years following World War II.</a:t>
            </a:r>
          </a:p>
        </p:txBody>
      </p:sp>
      <p:pic>
        <p:nvPicPr>
          <p:cNvPr id="246788" name="Picture 2" descr="C:\Users\middldo\Desktop\imagesCAAXOT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1600200"/>
            <a:ext cx="30638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3167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en-US" altLang="en-US" smtClean="0"/>
              <a:t>McCarthyism, 1950-1953</a:t>
            </a:r>
          </a:p>
        </p:txBody>
      </p:sp>
      <p:sp>
        <p:nvSpPr>
          <p:cNvPr id="247811" name="Rectangle 3"/>
          <p:cNvSpPr>
            <a:spLocks noGrp="1" noChangeArrowheads="1"/>
          </p:cNvSpPr>
          <p:nvPr>
            <p:ph type="body" idx="1"/>
          </p:nvPr>
        </p:nvSpPr>
        <p:spPr>
          <a:xfrm>
            <a:off x="304800" y="1600200"/>
            <a:ext cx="5257800" cy="4800600"/>
          </a:xfrm>
        </p:spPr>
        <p:txBody>
          <a:bodyPr/>
          <a:lstStyle/>
          <a:p>
            <a:pPr eaLnBrk="1" hangingPunct="1"/>
            <a:r>
              <a:rPr lang="en-US" altLang="en-US" sz="2800" smtClean="0"/>
              <a:t>Senator who began sensational campaign by asserting that the U.S. State Department had been infiltrated by Communists. He accused the Army of covering up foreign espionage. The </a:t>
            </a:r>
            <a:r>
              <a:rPr lang="en-US" altLang="en-US" sz="2800" i="1" smtClean="0"/>
              <a:t>Army-McCarthy</a:t>
            </a:r>
            <a:r>
              <a:rPr lang="en-US" altLang="en-US" sz="2800" smtClean="0"/>
              <a:t> Hearings made McCarthy look so foolish that further investigations were halted. </a:t>
            </a:r>
          </a:p>
        </p:txBody>
      </p:sp>
      <p:pic>
        <p:nvPicPr>
          <p:cNvPr id="247812" name="Picture 2" descr="C:\Users\middldo\Desktop\mf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225" y="1752600"/>
            <a:ext cx="3341688"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0356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en-US" altLang="en-US" smtClean="0"/>
              <a:t>Domino Theory, 1957</a:t>
            </a:r>
          </a:p>
        </p:txBody>
      </p:sp>
      <p:sp>
        <p:nvSpPr>
          <p:cNvPr id="248835" name="Rectangle 3"/>
          <p:cNvSpPr>
            <a:spLocks noGrp="1" noChangeArrowheads="1"/>
          </p:cNvSpPr>
          <p:nvPr>
            <p:ph type="body" idx="1"/>
          </p:nvPr>
        </p:nvSpPr>
        <p:spPr/>
        <p:txBody>
          <a:bodyPr/>
          <a:lstStyle/>
          <a:p>
            <a:pPr eaLnBrk="1" hangingPunct="1"/>
            <a:r>
              <a:rPr lang="en-US" altLang="en-US" smtClean="0"/>
              <a:t>It stated that if one country fell to Communism, it would undermine another and that one would fall, producing a domino effect. </a:t>
            </a:r>
          </a:p>
        </p:txBody>
      </p:sp>
      <p:pic>
        <p:nvPicPr>
          <p:cNvPr id="248836" name="Picture 4" descr="MCj024042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452813"/>
            <a:ext cx="3976688"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2744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457200" y="1600200"/>
            <a:ext cx="5181600" cy="4525963"/>
          </a:xfrm>
        </p:spPr>
        <p:txBody>
          <a:bodyPr/>
          <a:lstStyle/>
          <a:p>
            <a:pPr eaLnBrk="1" hangingPunct="1"/>
            <a:r>
              <a:rPr lang="en-US" altLang="en-US" smtClean="0"/>
              <a:t>He was the premier (dictator) of the U.S.S.R. during the 1950’s and 1960’s. In 1960 he accused the U.S. of spying on the U.S.S.R. when they shot down a U.S. U-2 spy plane over Soviet airspace. </a:t>
            </a:r>
          </a:p>
        </p:txBody>
      </p:sp>
      <p:sp>
        <p:nvSpPr>
          <p:cNvPr id="249859" name="Title 1"/>
          <p:cNvSpPr>
            <a:spLocks noGrp="1"/>
          </p:cNvSpPr>
          <p:nvPr>
            <p:ph type="title"/>
          </p:nvPr>
        </p:nvSpPr>
        <p:spPr/>
        <p:txBody>
          <a:bodyPr/>
          <a:lstStyle/>
          <a:p>
            <a:r>
              <a:rPr lang="en-US" altLang="en-US" smtClean="0"/>
              <a:t>Khruschev</a:t>
            </a:r>
          </a:p>
        </p:txBody>
      </p:sp>
      <p:pic>
        <p:nvPicPr>
          <p:cNvPr id="249860" name="Picture 2" descr="C:\Users\middldo\Desktop\tumblr_nkawx0S6sm1r65o3qo2_5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0" y="1600200"/>
            <a:ext cx="33004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3283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body" idx="1"/>
          </p:nvPr>
        </p:nvSpPr>
        <p:spPr>
          <a:xfrm>
            <a:off x="412750" y="1600200"/>
            <a:ext cx="5226050" cy="4938713"/>
          </a:xfrm>
        </p:spPr>
        <p:txBody>
          <a:bodyPr/>
          <a:lstStyle/>
          <a:p>
            <a:pPr eaLnBrk="1" hangingPunct="1"/>
            <a:r>
              <a:rPr lang="en-US" altLang="en-US" smtClean="0"/>
              <a:t>The downing of a U.S. U-2 spy plane over the Soviet Union in 1960. At first the U.S. denied it was a spy plane. The pilot by Francis Gary Powers was captured by the Soviets and sentenced to 10 years in prison. </a:t>
            </a:r>
          </a:p>
        </p:txBody>
      </p:sp>
      <p:sp>
        <p:nvSpPr>
          <p:cNvPr id="250883" name="Title 1"/>
          <p:cNvSpPr>
            <a:spLocks noGrp="1"/>
          </p:cNvSpPr>
          <p:nvPr>
            <p:ph type="title"/>
          </p:nvPr>
        </p:nvSpPr>
        <p:spPr/>
        <p:txBody>
          <a:bodyPr/>
          <a:lstStyle/>
          <a:p>
            <a:r>
              <a:rPr lang="en-US" altLang="en-US" smtClean="0"/>
              <a:t>U-2 Incident</a:t>
            </a:r>
          </a:p>
        </p:txBody>
      </p:sp>
      <p:pic>
        <p:nvPicPr>
          <p:cNvPr id="250884" name="Picture 2" descr="C:\Users\middldo\Desktop\imagesCA890F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025" y="2590800"/>
            <a:ext cx="3309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37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altLang="en-US" dirty="0" smtClean="0"/>
              <a:t>Lend-Lease Act, 1941</a:t>
            </a:r>
          </a:p>
        </p:txBody>
      </p:sp>
      <p:sp>
        <p:nvSpPr>
          <p:cNvPr id="187395" name="Rectangle 3"/>
          <p:cNvSpPr>
            <a:spLocks noGrp="1" noChangeArrowheads="1"/>
          </p:cNvSpPr>
          <p:nvPr>
            <p:ph type="body" idx="1"/>
          </p:nvPr>
        </p:nvSpPr>
        <p:spPr>
          <a:xfrm>
            <a:off x="457200" y="1295400"/>
            <a:ext cx="8229600" cy="4830763"/>
          </a:xfrm>
        </p:spPr>
        <p:txBody>
          <a:bodyPr/>
          <a:lstStyle/>
          <a:p>
            <a:pPr eaLnBrk="1" hangingPunct="1"/>
            <a:r>
              <a:rPr lang="en-US" altLang="en-US" dirty="0" smtClean="0"/>
              <a:t>Authorized the president to transfer, lend, or lease any article of defense equipment to any government whose defense was deemed vital to the defense of the U.S. Allowed the U.S. to send supplies and ammunition to the Allies.</a:t>
            </a:r>
          </a:p>
        </p:txBody>
      </p:sp>
      <p:pic>
        <p:nvPicPr>
          <p:cNvPr id="187396" name="Picture 4" descr="LendLease_Pi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02088"/>
            <a:ext cx="37338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4108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Placeholder 1"/>
          <p:cNvSpPr>
            <a:spLocks noGrp="1"/>
          </p:cNvSpPr>
          <p:nvPr>
            <p:ph type="body" idx="1"/>
          </p:nvPr>
        </p:nvSpPr>
        <p:spPr/>
        <p:txBody>
          <a:bodyPr/>
          <a:lstStyle/>
          <a:p>
            <a:r>
              <a:rPr lang="en-US" altLang="en-US" smtClean="0"/>
              <a:t>U.S. History</a:t>
            </a:r>
          </a:p>
        </p:txBody>
      </p:sp>
      <p:sp>
        <p:nvSpPr>
          <p:cNvPr id="2" name="Title 1"/>
          <p:cNvSpPr>
            <a:spLocks noGrp="1"/>
          </p:cNvSpPr>
          <p:nvPr>
            <p:ph type="title"/>
          </p:nvPr>
        </p:nvSpPr>
        <p:spPr/>
        <p:txBody>
          <a:bodyPr/>
          <a:lstStyle/>
          <a:p>
            <a:pPr>
              <a:defRPr/>
            </a:pPr>
            <a:r>
              <a:rPr lang="en-US" dirty="0" smtClean="0"/>
              <a:t>The 1950’s</a:t>
            </a:r>
            <a:br>
              <a:rPr lang="en-US" dirty="0" smtClean="0"/>
            </a:br>
            <a:r>
              <a:rPr lang="en-US" dirty="0" smtClean="0"/>
              <a:t>DOMESTIC Policy</a:t>
            </a:r>
            <a:endParaRPr lang="en-US" dirty="0"/>
          </a:p>
        </p:txBody>
      </p:sp>
      <p:pic>
        <p:nvPicPr>
          <p:cNvPr id="251908" name="Picture 2" descr="C:\Users\middldo\Desktop\hc819_d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575"/>
            <a:ext cx="56340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9041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274638"/>
            <a:ext cx="8229600" cy="1020762"/>
          </a:xfrm>
        </p:spPr>
        <p:txBody>
          <a:bodyPr/>
          <a:lstStyle/>
          <a:p>
            <a:pPr eaLnBrk="1" hangingPunct="1"/>
            <a:r>
              <a:rPr lang="en-US" altLang="en-US" sz="4000" smtClean="0"/>
              <a:t>GI Bill of Rights</a:t>
            </a:r>
          </a:p>
        </p:txBody>
      </p:sp>
      <p:sp>
        <p:nvSpPr>
          <p:cNvPr id="252931" name="Rectangle 3"/>
          <p:cNvSpPr>
            <a:spLocks noGrp="1" noChangeArrowheads="1"/>
          </p:cNvSpPr>
          <p:nvPr>
            <p:ph type="body" idx="1"/>
          </p:nvPr>
        </p:nvSpPr>
        <p:spPr>
          <a:xfrm>
            <a:off x="381000" y="1371600"/>
            <a:ext cx="5105400" cy="5105400"/>
          </a:xfrm>
        </p:spPr>
        <p:txBody>
          <a:bodyPr/>
          <a:lstStyle/>
          <a:p>
            <a:pPr eaLnBrk="1" hangingPunct="1"/>
            <a:r>
              <a:rPr lang="en-US" altLang="en-US" smtClean="0"/>
              <a:t>A name given to the Servicemen’s Readjustment Act, a 1944 law that provided financial and educational benefits for World War II veterans.</a:t>
            </a:r>
          </a:p>
        </p:txBody>
      </p:sp>
      <p:pic>
        <p:nvPicPr>
          <p:cNvPr id="252932" name="Picture 2" descr="C:\Users\middldo\Desktop\gi-bi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1447800"/>
            <a:ext cx="34639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73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idx="1"/>
          </p:nvPr>
        </p:nvSpPr>
        <p:spPr>
          <a:xfrm>
            <a:off x="381000" y="1371600"/>
            <a:ext cx="8382000" cy="5105400"/>
          </a:xfrm>
        </p:spPr>
        <p:txBody>
          <a:bodyPr/>
          <a:lstStyle/>
          <a:p>
            <a:pPr eaLnBrk="1" hangingPunct="1"/>
            <a:r>
              <a:rPr lang="en-US" altLang="en-US" smtClean="0"/>
              <a:t>Following W.W.II the U.S. economy took a dip as the U.S. government canceled war contracts and factories converted back to peacetime production. But soon made a remarkable recovery as people spent money on new homes, cars, &amp; appliances.</a:t>
            </a:r>
          </a:p>
        </p:txBody>
      </p:sp>
      <p:sp>
        <p:nvSpPr>
          <p:cNvPr id="253955" name="Title 1"/>
          <p:cNvSpPr>
            <a:spLocks noGrp="1"/>
          </p:cNvSpPr>
          <p:nvPr>
            <p:ph type="title"/>
          </p:nvPr>
        </p:nvSpPr>
        <p:spPr/>
        <p:txBody>
          <a:bodyPr/>
          <a:lstStyle/>
          <a:p>
            <a:r>
              <a:rPr lang="en-US" altLang="en-US" smtClean="0"/>
              <a:t>Post W.W.II Economic Boom</a:t>
            </a:r>
          </a:p>
        </p:txBody>
      </p:sp>
      <p:pic>
        <p:nvPicPr>
          <p:cNvPr id="253956" name="Picture 2" descr="C:\Users\middldo\Desktop\EDS_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14825"/>
            <a:ext cx="393541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0536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274638"/>
            <a:ext cx="8229600" cy="1020762"/>
          </a:xfrm>
        </p:spPr>
        <p:txBody>
          <a:bodyPr/>
          <a:lstStyle/>
          <a:p>
            <a:pPr eaLnBrk="1" hangingPunct="1"/>
            <a:r>
              <a:rPr lang="en-US" altLang="en-US" sz="4000" smtClean="0"/>
              <a:t>Baby Boom 1945-1964</a:t>
            </a:r>
          </a:p>
        </p:txBody>
      </p:sp>
      <p:sp>
        <p:nvSpPr>
          <p:cNvPr id="254979" name="Rectangle 3"/>
          <p:cNvSpPr>
            <a:spLocks noGrp="1" noChangeArrowheads="1"/>
          </p:cNvSpPr>
          <p:nvPr>
            <p:ph type="body" idx="1"/>
          </p:nvPr>
        </p:nvSpPr>
        <p:spPr>
          <a:xfrm>
            <a:off x="381000" y="1371600"/>
            <a:ext cx="5105400" cy="5105400"/>
          </a:xfrm>
        </p:spPr>
        <p:txBody>
          <a:bodyPr/>
          <a:lstStyle/>
          <a:p>
            <a:pPr eaLnBrk="1" hangingPunct="1"/>
            <a:r>
              <a:rPr lang="en-US" altLang="en-US" smtClean="0"/>
              <a:t>The sharp increase in the U.S. birthrate following World War II. The baby boom lasted from 1945 to 1964.</a:t>
            </a:r>
          </a:p>
        </p:txBody>
      </p:sp>
      <p:pic>
        <p:nvPicPr>
          <p:cNvPr id="254980" name="Picture 2" descr="C:\Users\middldo\Desktop\baby-boom-stam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2006600"/>
            <a:ext cx="34321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5085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74638"/>
            <a:ext cx="8229600" cy="1020762"/>
          </a:xfrm>
        </p:spPr>
        <p:txBody>
          <a:bodyPr/>
          <a:lstStyle/>
          <a:p>
            <a:pPr eaLnBrk="1" hangingPunct="1"/>
            <a:r>
              <a:rPr lang="en-US" altLang="en-US" sz="4000" smtClean="0"/>
              <a:t>Suburbs</a:t>
            </a:r>
          </a:p>
        </p:txBody>
      </p:sp>
      <p:sp>
        <p:nvSpPr>
          <p:cNvPr id="247811" name="Rectangle 3"/>
          <p:cNvSpPr>
            <a:spLocks noGrp="1" noChangeArrowheads="1"/>
          </p:cNvSpPr>
          <p:nvPr>
            <p:ph type="body" idx="1"/>
          </p:nvPr>
        </p:nvSpPr>
        <p:spPr>
          <a:xfrm>
            <a:off x="381000" y="1371600"/>
            <a:ext cx="5257800" cy="5105400"/>
          </a:xfrm>
        </p:spPr>
        <p:txBody>
          <a:bodyPr>
            <a:normAutofit lnSpcReduction="10000"/>
          </a:bodyPr>
          <a:lstStyle/>
          <a:p>
            <a:pPr eaLnBrk="1" hangingPunct="1">
              <a:defRPr/>
            </a:pPr>
            <a:r>
              <a:rPr lang="en-US" altLang="en-US" sz="2800" b="1" dirty="0" smtClean="0"/>
              <a:t>A residential town or community near a city. In the 1950’s one of the first postwar developments was built by William Levitt on New York’s Long Island. Called Levittown it consisted of hundreds of standardized homes. With the help of Interstate highways these new homes led to urban sprawl.</a:t>
            </a:r>
          </a:p>
          <a:p>
            <a:pPr marL="0" indent="0" eaLnBrk="1" hangingPunct="1">
              <a:buFontTx/>
              <a:buNone/>
              <a:defRPr/>
            </a:pPr>
            <a:r>
              <a:rPr lang="en-US" altLang="en-US" sz="2800" b="1" dirty="0" smtClean="0"/>
              <a:t> </a:t>
            </a:r>
          </a:p>
        </p:txBody>
      </p:sp>
      <p:pic>
        <p:nvPicPr>
          <p:cNvPr id="256004" name="Picture 2" descr="C:\Users\middldo\Desktop\imagesCAC961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2801938"/>
            <a:ext cx="335756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3543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body" idx="1"/>
          </p:nvPr>
        </p:nvSpPr>
        <p:spPr>
          <a:xfrm>
            <a:off x="381000" y="1447800"/>
            <a:ext cx="8153400" cy="5060950"/>
          </a:xfrm>
        </p:spPr>
        <p:txBody>
          <a:bodyPr/>
          <a:lstStyle/>
          <a:p>
            <a:pPr eaLnBrk="1" hangingPunct="1"/>
            <a:r>
              <a:rPr lang="en-US" altLang="en-US" smtClean="0"/>
              <a:t>1956 law signed by President Dwight Eisenhower that authorized the spending of $32 billion to build 41,000 miles of 4-lane divided highways across the U.S.</a:t>
            </a:r>
          </a:p>
        </p:txBody>
      </p:sp>
      <p:sp>
        <p:nvSpPr>
          <p:cNvPr id="257027" name="Title 1"/>
          <p:cNvSpPr>
            <a:spLocks noGrp="1"/>
          </p:cNvSpPr>
          <p:nvPr>
            <p:ph type="title"/>
          </p:nvPr>
        </p:nvSpPr>
        <p:spPr>
          <a:xfrm>
            <a:off x="381000" y="304800"/>
            <a:ext cx="8229600" cy="1143000"/>
          </a:xfrm>
        </p:spPr>
        <p:txBody>
          <a:bodyPr/>
          <a:lstStyle/>
          <a:p>
            <a:r>
              <a:rPr lang="en-US" altLang="en-US" smtClean="0"/>
              <a:t>Interstate Highway System</a:t>
            </a:r>
          </a:p>
        </p:txBody>
      </p:sp>
      <p:pic>
        <p:nvPicPr>
          <p:cNvPr id="257028" name="Picture 2" descr="C:\Users\middldo\Desktop\92396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24238"/>
            <a:ext cx="49530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2836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noChangeArrowheads="1"/>
          </p:cNvSpPr>
          <p:nvPr>
            <p:ph type="body" idx="1"/>
          </p:nvPr>
        </p:nvSpPr>
        <p:spPr>
          <a:xfrm>
            <a:off x="381000" y="1371600"/>
            <a:ext cx="5105400" cy="5105400"/>
          </a:xfrm>
        </p:spPr>
        <p:txBody>
          <a:bodyPr/>
          <a:lstStyle/>
          <a:p>
            <a:pPr eaLnBrk="1" hangingPunct="1"/>
            <a:r>
              <a:rPr lang="en-US" altLang="en-US" smtClean="0"/>
              <a:t>During the 1950’s housewife and mother was the stereotypical roll of women that was glorified in popular magazines, movies, and on T.V.</a:t>
            </a:r>
          </a:p>
        </p:txBody>
      </p:sp>
      <p:sp>
        <p:nvSpPr>
          <p:cNvPr id="258051" name="Title 2"/>
          <p:cNvSpPr>
            <a:spLocks noGrp="1"/>
          </p:cNvSpPr>
          <p:nvPr>
            <p:ph type="title"/>
          </p:nvPr>
        </p:nvSpPr>
        <p:spPr/>
        <p:txBody>
          <a:bodyPr/>
          <a:lstStyle/>
          <a:p>
            <a:r>
              <a:rPr lang="en-US" altLang="en-US" smtClean="0"/>
              <a:t>Housewife &amp; Mother</a:t>
            </a:r>
          </a:p>
        </p:txBody>
      </p:sp>
      <p:pic>
        <p:nvPicPr>
          <p:cNvPr id="258052" name="Picture 2" descr="C:\Users\middldo\Desktop\CannonHousewif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2133600"/>
            <a:ext cx="36433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2217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p:cNvSpPr>
            <a:spLocks noGrp="1" noChangeArrowheads="1"/>
          </p:cNvSpPr>
          <p:nvPr>
            <p:ph type="body" idx="1"/>
          </p:nvPr>
        </p:nvSpPr>
        <p:spPr>
          <a:xfrm>
            <a:off x="381000" y="1371600"/>
            <a:ext cx="5105400" cy="5105400"/>
          </a:xfrm>
        </p:spPr>
        <p:txBody>
          <a:bodyPr/>
          <a:lstStyle/>
          <a:p>
            <a:pPr eaLnBrk="1" hangingPunct="1"/>
            <a:r>
              <a:rPr lang="en-US" altLang="en-US" smtClean="0"/>
              <a:t>Behavior or attitudinal compliance with recognized social patterns or standards.</a:t>
            </a:r>
          </a:p>
        </p:txBody>
      </p:sp>
      <p:sp>
        <p:nvSpPr>
          <p:cNvPr id="259075" name="Title 2"/>
          <p:cNvSpPr>
            <a:spLocks noGrp="1"/>
          </p:cNvSpPr>
          <p:nvPr>
            <p:ph type="title"/>
          </p:nvPr>
        </p:nvSpPr>
        <p:spPr/>
        <p:txBody>
          <a:bodyPr/>
          <a:lstStyle/>
          <a:p>
            <a:r>
              <a:rPr lang="en-US" altLang="en-US" smtClean="0"/>
              <a:t>Social Conformity</a:t>
            </a:r>
          </a:p>
        </p:txBody>
      </p:sp>
      <p:pic>
        <p:nvPicPr>
          <p:cNvPr id="259076" name="Picture 2" descr="C:\Users\middldo\Desktop\1953yearbook_1_lar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770063"/>
            <a:ext cx="33528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3005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noChangeArrowheads="1"/>
          </p:cNvSpPr>
          <p:nvPr>
            <p:ph type="body" idx="1"/>
          </p:nvPr>
        </p:nvSpPr>
        <p:spPr>
          <a:xfrm>
            <a:off x="381000" y="1371600"/>
            <a:ext cx="5429250" cy="5105400"/>
          </a:xfrm>
        </p:spPr>
        <p:txBody>
          <a:bodyPr/>
          <a:lstStyle/>
          <a:p>
            <a:pPr eaLnBrk="1" hangingPunct="1"/>
            <a:r>
              <a:rPr lang="en-US" altLang="en-US" smtClean="0"/>
              <a:t>A form of popular music, characterized by heavy rhythms and simple melodies, that developed from gospel and rhythm and blues traditions of African-American  during the 1950’s. Artists included Elvis, Little Richard, Chuck Berry, &amp; Bill Haley. </a:t>
            </a:r>
          </a:p>
        </p:txBody>
      </p:sp>
      <p:sp>
        <p:nvSpPr>
          <p:cNvPr id="260099" name="Title 2"/>
          <p:cNvSpPr>
            <a:spLocks noGrp="1"/>
          </p:cNvSpPr>
          <p:nvPr>
            <p:ph type="title"/>
          </p:nvPr>
        </p:nvSpPr>
        <p:spPr/>
        <p:txBody>
          <a:bodyPr/>
          <a:lstStyle/>
          <a:p>
            <a:r>
              <a:rPr lang="en-US" altLang="en-US" smtClean="0"/>
              <a:t>Rock-N-Roll</a:t>
            </a:r>
          </a:p>
        </p:txBody>
      </p:sp>
      <p:pic>
        <p:nvPicPr>
          <p:cNvPr id="260100" name="Picture 2" descr="C:\Users\middldo\Desktop\elvisdan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1946275"/>
            <a:ext cx="33337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6205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type="body" idx="1"/>
          </p:nvPr>
        </p:nvSpPr>
        <p:spPr>
          <a:xfrm>
            <a:off x="381000" y="1371600"/>
            <a:ext cx="5105400" cy="5105400"/>
          </a:xfrm>
        </p:spPr>
        <p:txBody>
          <a:bodyPr/>
          <a:lstStyle/>
          <a:p>
            <a:pPr eaLnBrk="1" hangingPunct="1"/>
            <a:r>
              <a:rPr lang="en-US" altLang="en-US" smtClean="0"/>
              <a:t>Introduced to the American public in the 1950’s these small boxes with round screens developed at lightning speed to the point that 90% of all U.S. homes owned one by 1960.</a:t>
            </a:r>
          </a:p>
        </p:txBody>
      </p:sp>
      <p:sp>
        <p:nvSpPr>
          <p:cNvPr id="261123" name="Title 1"/>
          <p:cNvSpPr>
            <a:spLocks noGrp="1"/>
          </p:cNvSpPr>
          <p:nvPr>
            <p:ph type="title"/>
          </p:nvPr>
        </p:nvSpPr>
        <p:spPr>
          <a:xfrm>
            <a:off x="457200" y="274638"/>
            <a:ext cx="8153400" cy="1020762"/>
          </a:xfrm>
        </p:spPr>
        <p:txBody>
          <a:bodyPr/>
          <a:lstStyle/>
          <a:p>
            <a:r>
              <a:rPr lang="en-US" altLang="en-US" smtClean="0"/>
              <a:t>Television</a:t>
            </a:r>
          </a:p>
        </p:txBody>
      </p:sp>
      <p:pic>
        <p:nvPicPr>
          <p:cNvPr id="261124" name="Picture 2" descr="C:\Users\middldo\Desktop\imagesCA5P1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2287588"/>
            <a:ext cx="3433762"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243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body" idx="1"/>
          </p:nvPr>
        </p:nvSpPr>
        <p:spPr>
          <a:xfrm>
            <a:off x="457200" y="1676400"/>
            <a:ext cx="8382000" cy="4800600"/>
          </a:xfrm>
        </p:spPr>
        <p:txBody>
          <a:bodyPr/>
          <a:lstStyle/>
          <a:p>
            <a:pPr eaLnBrk="1" hangingPunct="1"/>
            <a:r>
              <a:rPr lang="en-US" altLang="en-US" smtClean="0"/>
              <a:t>The political philosophy-based on extreme nationalism, racism, &amp; militaristic expansionism- that Adolph Hitler put into practice in Germany from 1933 to 1945.</a:t>
            </a:r>
          </a:p>
        </p:txBody>
      </p:sp>
      <p:sp>
        <p:nvSpPr>
          <p:cNvPr id="188419" name="Title 2"/>
          <p:cNvSpPr>
            <a:spLocks noGrp="1"/>
          </p:cNvSpPr>
          <p:nvPr>
            <p:ph type="title"/>
          </p:nvPr>
        </p:nvSpPr>
        <p:spPr/>
        <p:txBody>
          <a:bodyPr/>
          <a:lstStyle/>
          <a:p>
            <a:r>
              <a:rPr lang="en-US" altLang="en-US" smtClean="0"/>
              <a:t>Nazism</a:t>
            </a:r>
          </a:p>
        </p:txBody>
      </p:sp>
      <p:pic>
        <p:nvPicPr>
          <p:cNvPr id="188420" name="Picture 2" descr="C:\Users\middldo\Desktop\Nazi-fl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80060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2390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Placeholder 1"/>
          <p:cNvSpPr>
            <a:spLocks noGrp="1"/>
          </p:cNvSpPr>
          <p:nvPr>
            <p:ph type="body" idx="1"/>
          </p:nvPr>
        </p:nvSpPr>
        <p:spPr/>
        <p:txBody>
          <a:bodyPr/>
          <a:lstStyle/>
          <a:p>
            <a:r>
              <a:rPr lang="en-US" altLang="en-US" smtClean="0"/>
              <a:t>U.S. History</a:t>
            </a:r>
          </a:p>
        </p:txBody>
      </p:sp>
      <p:sp>
        <p:nvSpPr>
          <p:cNvPr id="2" name="Title 1"/>
          <p:cNvSpPr>
            <a:spLocks noGrp="1"/>
          </p:cNvSpPr>
          <p:nvPr>
            <p:ph type="title"/>
          </p:nvPr>
        </p:nvSpPr>
        <p:spPr/>
        <p:txBody>
          <a:bodyPr/>
          <a:lstStyle/>
          <a:p>
            <a:pPr>
              <a:defRPr/>
            </a:pPr>
            <a:r>
              <a:rPr lang="en-US" dirty="0" smtClean="0"/>
              <a:t>The 1960’s</a:t>
            </a:r>
            <a:br>
              <a:rPr lang="en-US" dirty="0" smtClean="0"/>
            </a:br>
            <a:r>
              <a:rPr lang="en-US" dirty="0" smtClean="0"/>
              <a:t>foreign &amp; Domestic policy</a:t>
            </a:r>
            <a:endParaRPr lang="en-US" dirty="0"/>
          </a:p>
        </p:txBody>
      </p:sp>
      <p:pic>
        <p:nvPicPr>
          <p:cNvPr id="262148" name="Picture 4" descr="C:\Users\middldo\Desktop\imagesCA5501I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475" y="-1588"/>
            <a:ext cx="3946525" cy="28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4656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p:cNvSpPr>
            <a:spLocks noGrp="1" noChangeArrowheads="1"/>
          </p:cNvSpPr>
          <p:nvPr>
            <p:ph type="body" idx="1"/>
          </p:nvPr>
        </p:nvSpPr>
        <p:spPr>
          <a:xfrm>
            <a:off x="381000" y="1600200"/>
            <a:ext cx="8229600" cy="5029200"/>
          </a:xfrm>
        </p:spPr>
        <p:txBody>
          <a:bodyPr/>
          <a:lstStyle/>
          <a:p>
            <a:pPr eaLnBrk="1" hangingPunct="1"/>
            <a:r>
              <a:rPr lang="en-US" altLang="en-US" smtClean="0"/>
              <a:t>A policy, developed during the Kennedy administration, that involved preparing for a variety of military responses to international crises rather than focusing on the use of nuclear weapons.</a:t>
            </a:r>
          </a:p>
        </p:txBody>
      </p:sp>
      <p:sp>
        <p:nvSpPr>
          <p:cNvPr id="263171" name="Title 1"/>
          <p:cNvSpPr>
            <a:spLocks noGrp="1"/>
          </p:cNvSpPr>
          <p:nvPr>
            <p:ph type="title"/>
          </p:nvPr>
        </p:nvSpPr>
        <p:spPr/>
        <p:txBody>
          <a:bodyPr/>
          <a:lstStyle/>
          <a:p>
            <a:r>
              <a:rPr lang="en-US" altLang="en-US" smtClean="0"/>
              <a:t>Flexible Response</a:t>
            </a:r>
          </a:p>
        </p:txBody>
      </p:sp>
      <p:pic>
        <p:nvPicPr>
          <p:cNvPr id="263172" name="Picture 2" descr="C:\Users\middldo\Desktop\flexible-respon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05263"/>
            <a:ext cx="405288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596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altLang="en-US" smtClean="0"/>
              <a:t>Bay of Pigs Invasion</a:t>
            </a:r>
          </a:p>
        </p:txBody>
      </p:sp>
      <p:sp>
        <p:nvSpPr>
          <p:cNvPr id="264195" name="Rectangle 3"/>
          <p:cNvSpPr>
            <a:spLocks noGrp="1" noChangeArrowheads="1"/>
          </p:cNvSpPr>
          <p:nvPr>
            <p:ph type="body" idx="1"/>
          </p:nvPr>
        </p:nvSpPr>
        <p:spPr>
          <a:xfrm>
            <a:off x="457200" y="1600200"/>
            <a:ext cx="8229600" cy="4876800"/>
          </a:xfrm>
        </p:spPr>
        <p:txBody>
          <a:bodyPr/>
          <a:lstStyle/>
          <a:p>
            <a:pPr eaLnBrk="1" hangingPunct="1"/>
            <a:r>
              <a:rPr lang="en-US" altLang="en-US" smtClean="0"/>
              <a:t>In 1961 President Kennedy signed off on a plan in which the CIA trained Cuban exiles living in south Florida for an invasion of a of the island of Cuban. The hope was that Cubans would join them and rise up against the Castro communist government. </a:t>
            </a:r>
          </a:p>
        </p:txBody>
      </p:sp>
      <p:pic>
        <p:nvPicPr>
          <p:cNvPr id="264196" name="Picture 2" descr="C:\Users\middldo\Desktop\imagesCA1CYD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4863"/>
            <a:ext cx="3427413"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780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en-US" altLang="en-US" smtClean="0"/>
              <a:t>Cuban Missile Crisis, 1962</a:t>
            </a:r>
          </a:p>
        </p:txBody>
      </p:sp>
      <p:sp>
        <p:nvSpPr>
          <p:cNvPr id="265219" name="Rectangle 3"/>
          <p:cNvSpPr>
            <a:spLocks noGrp="1" noChangeArrowheads="1"/>
          </p:cNvSpPr>
          <p:nvPr>
            <p:ph type="body" idx="1"/>
          </p:nvPr>
        </p:nvSpPr>
        <p:spPr>
          <a:xfrm>
            <a:off x="304800" y="1219200"/>
            <a:ext cx="5410200" cy="4906963"/>
          </a:xfrm>
        </p:spPr>
        <p:txBody>
          <a:bodyPr/>
          <a:lstStyle/>
          <a:p>
            <a:pPr eaLnBrk="1" hangingPunct="1">
              <a:lnSpc>
                <a:spcPct val="90000"/>
              </a:lnSpc>
            </a:pPr>
            <a:r>
              <a:rPr lang="en-US" altLang="en-US" smtClean="0"/>
              <a:t>After discovering the Russians were building nuclear missile launch sites in Cuba, the U.S. announced a </a:t>
            </a:r>
            <a:r>
              <a:rPr lang="en-US" altLang="en-US" i="1" smtClean="0"/>
              <a:t>quarantine</a:t>
            </a:r>
            <a:r>
              <a:rPr lang="en-US" altLang="en-US" smtClean="0"/>
              <a:t> of Cuba. After six days of confrontation that almost led to nuclear war, Khrushchev agreed to dismantle the launch sites. </a:t>
            </a:r>
          </a:p>
        </p:txBody>
      </p:sp>
      <p:pic>
        <p:nvPicPr>
          <p:cNvPr id="265220" name="Picture 5" descr="C:\Users\middldo\Desktop\distances-of-major-cities-from-cub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2004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6744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r>
              <a:rPr lang="en-US" altLang="en-US" smtClean="0"/>
              <a:t>Berlin Wall</a:t>
            </a:r>
          </a:p>
        </p:txBody>
      </p:sp>
      <p:sp>
        <p:nvSpPr>
          <p:cNvPr id="266243" name="Rectangle 3"/>
          <p:cNvSpPr>
            <a:spLocks noGrp="1" noChangeArrowheads="1"/>
          </p:cNvSpPr>
          <p:nvPr>
            <p:ph type="body" idx="1"/>
          </p:nvPr>
        </p:nvSpPr>
        <p:spPr>
          <a:xfrm>
            <a:off x="457200" y="1600200"/>
            <a:ext cx="5029200" cy="5029200"/>
          </a:xfrm>
        </p:spPr>
        <p:txBody>
          <a:bodyPr/>
          <a:lstStyle/>
          <a:p>
            <a:pPr eaLnBrk="1" hangingPunct="1"/>
            <a:r>
              <a:rPr lang="en-US" altLang="en-US" smtClean="0"/>
              <a:t>The economy of East Germany suffered as many of its residents left for West Berlin. So in 1961 the East German government ordered the construction of a wall to isolate West Berlin from communist controlled East Berlin.</a:t>
            </a:r>
          </a:p>
        </p:txBody>
      </p:sp>
      <p:pic>
        <p:nvPicPr>
          <p:cNvPr id="266244" name="Picture 2" descr="C:\Users\middldo\Desktop\imagesCA3VX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30388"/>
            <a:ext cx="3505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1582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body" idx="1"/>
          </p:nvPr>
        </p:nvSpPr>
        <p:spPr>
          <a:xfrm>
            <a:off x="457200" y="1600200"/>
            <a:ext cx="5715000" cy="4953000"/>
          </a:xfrm>
        </p:spPr>
        <p:txBody>
          <a:bodyPr/>
          <a:lstStyle/>
          <a:p>
            <a:pPr eaLnBrk="1" hangingPunct="1"/>
            <a:r>
              <a:rPr lang="en-US" altLang="en-US" smtClean="0"/>
              <a:t>The 1963 treaty in which the U.S, the Soviet Union, and over 100 other nations agreed to ban nuclear-weapons test in the atmosphere, outer space, &amp; underwater. Test could continue underground. China and France refused to sign the treaty. </a:t>
            </a:r>
          </a:p>
        </p:txBody>
      </p:sp>
      <p:sp>
        <p:nvSpPr>
          <p:cNvPr id="267267" name="Title 1"/>
          <p:cNvSpPr>
            <a:spLocks noGrp="1"/>
          </p:cNvSpPr>
          <p:nvPr>
            <p:ph type="title"/>
          </p:nvPr>
        </p:nvSpPr>
        <p:spPr/>
        <p:txBody>
          <a:bodyPr/>
          <a:lstStyle/>
          <a:p>
            <a:r>
              <a:rPr lang="en-US" altLang="en-US" smtClean="0"/>
              <a:t>Limited Nuclear Test Ban Treaty</a:t>
            </a:r>
          </a:p>
        </p:txBody>
      </p:sp>
      <p:pic>
        <p:nvPicPr>
          <p:cNvPr id="267268" name="Picture 2" descr="C:\Users\middldo\Desktop\imagesCA0CUDT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2899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r>
              <a:rPr lang="en-US" altLang="en-US" smtClean="0"/>
              <a:t>Peace Corp</a:t>
            </a:r>
          </a:p>
        </p:txBody>
      </p:sp>
      <p:sp>
        <p:nvSpPr>
          <p:cNvPr id="268291" name="Rectangle 3"/>
          <p:cNvSpPr>
            <a:spLocks noGrp="1" noChangeArrowheads="1"/>
          </p:cNvSpPr>
          <p:nvPr>
            <p:ph type="body" idx="1"/>
          </p:nvPr>
        </p:nvSpPr>
        <p:spPr>
          <a:xfrm>
            <a:off x="457200" y="1600200"/>
            <a:ext cx="4800600" cy="4525963"/>
          </a:xfrm>
        </p:spPr>
        <p:txBody>
          <a:bodyPr/>
          <a:lstStyle/>
          <a:p>
            <a:pPr eaLnBrk="1" hangingPunct="1"/>
            <a:r>
              <a:rPr lang="en-US" altLang="en-US" smtClean="0"/>
              <a:t>An agency established under the Kennedy administration in 1961 to provide volunteer assistance to developing nations in Asia, Africa, and Latin America.</a:t>
            </a:r>
          </a:p>
        </p:txBody>
      </p:sp>
      <p:pic>
        <p:nvPicPr>
          <p:cNvPr id="268292" name="Picture 2" descr="C:\Users\middldo\Desktop\US-Official-PeaceCorps-Logo.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096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3" name="Picture 3" descr="C:\Users\middldo\Desktop\US-Official-PeaceCorps-Logo.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2057400"/>
            <a:ext cx="324961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5822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365125" y="228600"/>
            <a:ext cx="8229600" cy="1143000"/>
          </a:xfrm>
        </p:spPr>
        <p:txBody>
          <a:bodyPr/>
          <a:lstStyle/>
          <a:p>
            <a:pPr eaLnBrk="1" hangingPunct="1"/>
            <a:r>
              <a:rPr lang="en-US" altLang="en-US" smtClean="0"/>
              <a:t>War on Poverty</a:t>
            </a:r>
          </a:p>
        </p:txBody>
      </p:sp>
      <p:sp>
        <p:nvSpPr>
          <p:cNvPr id="269315" name="Rectangle 3"/>
          <p:cNvSpPr>
            <a:spLocks noGrp="1" noChangeArrowheads="1"/>
          </p:cNvSpPr>
          <p:nvPr>
            <p:ph type="body" idx="1"/>
          </p:nvPr>
        </p:nvSpPr>
        <p:spPr>
          <a:xfrm>
            <a:off x="533400" y="1600200"/>
            <a:ext cx="8077200" cy="4953000"/>
          </a:xfrm>
        </p:spPr>
        <p:txBody>
          <a:bodyPr/>
          <a:lstStyle/>
          <a:p>
            <a:pPr eaLnBrk="1" hangingPunct="1"/>
            <a:r>
              <a:rPr lang="en-US" altLang="en-US" smtClean="0"/>
              <a:t>President Lyndon Johnson’s programs aimed at aiding the country’s poor through education, job training, proper health care, and nutrition. </a:t>
            </a:r>
          </a:p>
        </p:txBody>
      </p:sp>
      <p:pic>
        <p:nvPicPr>
          <p:cNvPr id="269316" name="Picture 2" descr="C:\Users\middldo\Desktop\140108122745-war-on-poverty-08-story-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4648200"/>
            <a:ext cx="39290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8349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457200" y="1676400"/>
            <a:ext cx="5105400" cy="5105400"/>
          </a:xfrm>
        </p:spPr>
        <p:txBody>
          <a:bodyPr/>
          <a:lstStyle/>
          <a:p>
            <a:pPr eaLnBrk="1" hangingPunct="1"/>
            <a:r>
              <a:rPr lang="en-US" altLang="en-US" sz="2800" b="1" smtClean="0"/>
              <a:t>President Johnson’s plan  that was passed by Congress between 1964 &amp; 1967 included programs to reduce poverty and racial injustice and to promote a better quality of life in the U.S. Examples: Project Headstart and Medicare.</a:t>
            </a:r>
          </a:p>
        </p:txBody>
      </p:sp>
      <p:sp>
        <p:nvSpPr>
          <p:cNvPr id="270339" name="Title 1"/>
          <p:cNvSpPr>
            <a:spLocks noGrp="1"/>
          </p:cNvSpPr>
          <p:nvPr>
            <p:ph type="title"/>
          </p:nvPr>
        </p:nvSpPr>
        <p:spPr/>
        <p:txBody>
          <a:bodyPr/>
          <a:lstStyle/>
          <a:p>
            <a:r>
              <a:rPr lang="en-US" altLang="en-US" smtClean="0"/>
              <a:t>LBJ’s Great Society</a:t>
            </a:r>
          </a:p>
        </p:txBody>
      </p:sp>
      <p:pic>
        <p:nvPicPr>
          <p:cNvPr id="270340" name="Picture 2" descr="C:\Users\middldo\Desktop\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2147888"/>
            <a:ext cx="34353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8571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altLang="en-US" smtClean="0"/>
              <a:t>Vietnam War 1964-1973</a:t>
            </a:r>
          </a:p>
        </p:txBody>
      </p:sp>
      <p:sp>
        <p:nvSpPr>
          <p:cNvPr id="271363" name="Rectangle 3"/>
          <p:cNvSpPr>
            <a:spLocks noGrp="1" noChangeArrowheads="1"/>
          </p:cNvSpPr>
          <p:nvPr>
            <p:ph type="body" idx="1"/>
          </p:nvPr>
        </p:nvSpPr>
        <p:spPr>
          <a:xfrm>
            <a:off x="457200" y="1600200"/>
            <a:ext cx="5562600" cy="4876800"/>
          </a:xfrm>
        </p:spPr>
        <p:txBody>
          <a:bodyPr/>
          <a:lstStyle/>
          <a:p>
            <a:pPr eaLnBrk="1" hangingPunct="1"/>
            <a:r>
              <a:rPr lang="en-US" altLang="en-US" smtClean="0"/>
              <a:t>Part of the U.S. containment policy to stop the spread of communism into southeastern Asia. Vietnam was a French colony called French-Indochina until the 1950’s. In 1964 the U.S. entered the conflict to stop the communist north. </a:t>
            </a:r>
          </a:p>
        </p:txBody>
      </p:sp>
      <p:pic>
        <p:nvPicPr>
          <p:cNvPr id="271364" name="Picture 2" descr="C:\Users\middldo\Desktop\vietnam-ma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38" y="1525588"/>
            <a:ext cx="2303462"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652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1"/>
          </p:nvPr>
        </p:nvSpPr>
        <p:spPr>
          <a:xfrm>
            <a:off x="457200" y="1600200"/>
            <a:ext cx="5105400" cy="4525963"/>
          </a:xfrm>
        </p:spPr>
        <p:txBody>
          <a:bodyPr/>
          <a:lstStyle/>
          <a:p>
            <a:pPr eaLnBrk="1" hangingPunct="1"/>
            <a:r>
              <a:rPr lang="en-US" altLang="en-US" smtClean="0"/>
              <a:t>A political philosophy found in Italy during W.W.II that advocated a strong, centralized, nationalistic government headed by a powerful dictator.</a:t>
            </a:r>
          </a:p>
        </p:txBody>
      </p:sp>
      <p:sp>
        <p:nvSpPr>
          <p:cNvPr id="189443" name="Title 1"/>
          <p:cNvSpPr>
            <a:spLocks noGrp="1"/>
          </p:cNvSpPr>
          <p:nvPr>
            <p:ph type="title"/>
          </p:nvPr>
        </p:nvSpPr>
        <p:spPr/>
        <p:txBody>
          <a:bodyPr/>
          <a:lstStyle/>
          <a:p>
            <a:r>
              <a:rPr lang="en-US" altLang="en-US" smtClean="0"/>
              <a:t>Fascism</a:t>
            </a:r>
          </a:p>
        </p:txBody>
      </p:sp>
      <p:pic>
        <p:nvPicPr>
          <p:cNvPr id="189444" name="Picture 2" descr="C:\Users\middldo\Desktop\imagesCA55144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286000"/>
            <a:ext cx="30321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009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altLang="en-US" smtClean="0"/>
              <a:t>Gulf of Tonkin Resolution, 1964</a:t>
            </a:r>
          </a:p>
        </p:txBody>
      </p:sp>
      <p:sp>
        <p:nvSpPr>
          <p:cNvPr id="272387" name="Rectangle 3"/>
          <p:cNvSpPr>
            <a:spLocks noGrp="1" noChangeArrowheads="1"/>
          </p:cNvSpPr>
          <p:nvPr>
            <p:ph type="body" idx="1"/>
          </p:nvPr>
        </p:nvSpPr>
        <p:spPr>
          <a:xfrm>
            <a:off x="457200" y="1600200"/>
            <a:ext cx="5257800" cy="4876800"/>
          </a:xfrm>
        </p:spPr>
        <p:txBody>
          <a:bodyPr/>
          <a:lstStyle/>
          <a:p>
            <a:pPr eaLnBrk="1" hangingPunct="1"/>
            <a:r>
              <a:rPr lang="en-US" altLang="en-US" smtClean="0"/>
              <a:t>After a U.S. Navy ship reportedly was fired on, Congress passed this resolution which gave the president power to send troops to Vietnam to protect against further North Vietnamese aggression. </a:t>
            </a:r>
          </a:p>
        </p:txBody>
      </p:sp>
      <p:pic>
        <p:nvPicPr>
          <p:cNvPr id="272388" name="Picture 4" descr="johnsonra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30940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8200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body" idx="1"/>
          </p:nvPr>
        </p:nvSpPr>
        <p:spPr>
          <a:xfrm>
            <a:off x="457200" y="1600200"/>
            <a:ext cx="4800600" cy="4525963"/>
          </a:xfrm>
        </p:spPr>
        <p:txBody>
          <a:bodyPr/>
          <a:lstStyle/>
          <a:p>
            <a:pPr eaLnBrk="1" hangingPunct="1"/>
            <a:r>
              <a:rPr lang="en-US" altLang="en-US" smtClean="0"/>
              <a:t>A massive surprise attack during the Vietnam War by the Vietcong on South Vietnamese towns and cities in January 1968. </a:t>
            </a:r>
          </a:p>
        </p:txBody>
      </p:sp>
      <p:sp>
        <p:nvSpPr>
          <p:cNvPr id="273411" name="Title 1"/>
          <p:cNvSpPr>
            <a:spLocks noGrp="1"/>
          </p:cNvSpPr>
          <p:nvPr>
            <p:ph type="title"/>
          </p:nvPr>
        </p:nvSpPr>
        <p:spPr/>
        <p:txBody>
          <a:bodyPr/>
          <a:lstStyle/>
          <a:p>
            <a:r>
              <a:rPr lang="en-US" altLang="en-US" smtClean="0"/>
              <a:t>Tet Offensive</a:t>
            </a:r>
          </a:p>
        </p:txBody>
      </p:sp>
      <p:pic>
        <p:nvPicPr>
          <p:cNvPr id="273412" name="Picture 2" descr="C:\Users\middldo\Desktop\imagesCAR4OF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2465388"/>
            <a:ext cx="378936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2748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3"/>
          <p:cNvSpPr>
            <a:spLocks noGrp="1" noChangeArrowheads="1"/>
          </p:cNvSpPr>
          <p:nvPr>
            <p:ph type="body" idx="1"/>
          </p:nvPr>
        </p:nvSpPr>
        <p:spPr>
          <a:xfrm>
            <a:off x="457200" y="1600200"/>
            <a:ext cx="8458200" cy="4953000"/>
          </a:xfrm>
        </p:spPr>
        <p:txBody>
          <a:bodyPr/>
          <a:lstStyle/>
          <a:p>
            <a:pPr eaLnBrk="1" hangingPunct="1"/>
            <a:r>
              <a:rPr lang="en-US" altLang="en-US" smtClean="0"/>
              <a:t>At a press conference held on 25 July 1969, President Richard Nixon outlined this foreign policy plan that stated that the U.S. would continue to provide military aid &amp; supplies, but we expected all of our allies to assume responsibility for providing for their own military defense. </a:t>
            </a:r>
          </a:p>
        </p:txBody>
      </p:sp>
      <p:sp>
        <p:nvSpPr>
          <p:cNvPr id="274435" name="Title 1"/>
          <p:cNvSpPr>
            <a:spLocks noGrp="1"/>
          </p:cNvSpPr>
          <p:nvPr>
            <p:ph type="title"/>
          </p:nvPr>
        </p:nvSpPr>
        <p:spPr/>
        <p:txBody>
          <a:bodyPr/>
          <a:lstStyle/>
          <a:p>
            <a:r>
              <a:rPr lang="en-US" altLang="en-US" smtClean="0"/>
              <a:t>Nixon Doctrine</a:t>
            </a:r>
          </a:p>
        </p:txBody>
      </p:sp>
      <p:pic>
        <p:nvPicPr>
          <p:cNvPr id="274436" name="Picture 5" descr="C:\Users\middldo\Desktop\2576553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81525"/>
            <a:ext cx="33528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0021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r>
              <a:rPr lang="en-US" altLang="en-US" smtClean="0"/>
              <a:t>Vietnamization</a:t>
            </a:r>
          </a:p>
        </p:txBody>
      </p:sp>
      <p:sp>
        <p:nvSpPr>
          <p:cNvPr id="275459" name="Rectangle 3"/>
          <p:cNvSpPr>
            <a:spLocks noGrp="1" noChangeArrowheads="1"/>
          </p:cNvSpPr>
          <p:nvPr>
            <p:ph type="body" idx="1"/>
          </p:nvPr>
        </p:nvSpPr>
        <p:spPr>
          <a:xfrm>
            <a:off x="457200" y="1600200"/>
            <a:ext cx="8229600" cy="4953000"/>
          </a:xfrm>
        </p:spPr>
        <p:txBody>
          <a:bodyPr/>
          <a:lstStyle/>
          <a:p>
            <a:pPr eaLnBrk="1" hangingPunct="1"/>
            <a:r>
              <a:rPr lang="en-US" altLang="en-US" smtClean="0"/>
              <a:t>President Nixon’s strategy for ending U.S. involvement in the Vietnam War, involving the gradual withdrawal of U.S. troops and their replacement with South Vietnamese forces.</a:t>
            </a:r>
          </a:p>
        </p:txBody>
      </p:sp>
      <p:pic>
        <p:nvPicPr>
          <p:cNvPr id="275460" name="Picture 2" descr="C:\Users\middldo\Desktop\ss-100429-vietnam-18.ss_full-960x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41738"/>
            <a:ext cx="512445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9395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xfrm>
            <a:off x="457200" y="1600200"/>
            <a:ext cx="5410200" cy="4876800"/>
          </a:xfrm>
        </p:spPr>
        <p:txBody>
          <a:bodyPr>
            <a:normAutofit lnSpcReduction="10000"/>
          </a:bodyPr>
          <a:lstStyle/>
          <a:p>
            <a:pPr eaLnBrk="1" hangingPunct="1"/>
            <a:r>
              <a:rPr lang="en-US" altLang="en-US" smtClean="0"/>
              <a:t>Movement that started on college campuses across the U.S. in the 1960’s to protest the war in Vietnam. It was made up of college students, professors, housewives, returning war veterans, ministers, nuns, and even members of the U.S. government. </a:t>
            </a:r>
          </a:p>
        </p:txBody>
      </p:sp>
      <p:sp>
        <p:nvSpPr>
          <p:cNvPr id="276483" name="Title 1"/>
          <p:cNvSpPr>
            <a:spLocks noGrp="1"/>
          </p:cNvSpPr>
          <p:nvPr>
            <p:ph type="title"/>
          </p:nvPr>
        </p:nvSpPr>
        <p:spPr/>
        <p:txBody>
          <a:bodyPr/>
          <a:lstStyle/>
          <a:p>
            <a:r>
              <a:rPr lang="en-US" altLang="en-US" smtClean="0"/>
              <a:t>Anti-War Movement</a:t>
            </a:r>
          </a:p>
        </p:txBody>
      </p:sp>
      <p:pic>
        <p:nvPicPr>
          <p:cNvPr id="276484" name="Picture 2" descr="C:\Users\middldo\Desktop\hqdefaul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19400"/>
            <a:ext cx="31067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8016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r>
              <a:rPr lang="en-US" altLang="en-US" smtClean="0"/>
              <a:t>Fall of Saigon</a:t>
            </a:r>
          </a:p>
        </p:txBody>
      </p:sp>
      <p:sp>
        <p:nvSpPr>
          <p:cNvPr id="277507" name="Rectangle 3"/>
          <p:cNvSpPr>
            <a:spLocks noGrp="1" noChangeArrowheads="1"/>
          </p:cNvSpPr>
          <p:nvPr>
            <p:ph type="body" idx="1"/>
          </p:nvPr>
        </p:nvSpPr>
        <p:spPr>
          <a:xfrm>
            <a:off x="457200" y="1600200"/>
            <a:ext cx="8305800" cy="4876800"/>
          </a:xfrm>
        </p:spPr>
        <p:txBody>
          <a:bodyPr/>
          <a:lstStyle/>
          <a:p>
            <a:pPr eaLnBrk="1" hangingPunct="1"/>
            <a:r>
              <a:rPr lang="en-US" altLang="en-US" smtClean="0"/>
              <a:t>In 1973 a cease-fire collapsed in Vietnam. The communists started a full scale invasion of the South. Without U.S. forces in place the South was weak. The North rolled into the capital city of Saigon and it fell. </a:t>
            </a:r>
          </a:p>
        </p:txBody>
      </p:sp>
      <p:pic>
        <p:nvPicPr>
          <p:cNvPr id="277508" name="Picture 2" descr="C:\Users\middldo\Desktop\fall_of_saig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00538"/>
            <a:ext cx="4038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5966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Placeholder 1"/>
          <p:cNvSpPr>
            <a:spLocks noGrp="1"/>
          </p:cNvSpPr>
          <p:nvPr>
            <p:ph type="body" idx="1"/>
          </p:nvPr>
        </p:nvSpPr>
        <p:spPr/>
        <p:txBody>
          <a:bodyPr/>
          <a:lstStyle/>
          <a:p>
            <a:r>
              <a:rPr lang="en-US" altLang="en-US" smtClean="0"/>
              <a:t>U.S. History</a:t>
            </a:r>
          </a:p>
        </p:txBody>
      </p:sp>
      <p:sp>
        <p:nvSpPr>
          <p:cNvPr id="2" name="Title 1"/>
          <p:cNvSpPr>
            <a:spLocks noGrp="1"/>
          </p:cNvSpPr>
          <p:nvPr>
            <p:ph type="title"/>
          </p:nvPr>
        </p:nvSpPr>
        <p:spPr/>
        <p:txBody>
          <a:bodyPr/>
          <a:lstStyle/>
          <a:p>
            <a:pPr>
              <a:defRPr/>
            </a:pPr>
            <a:r>
              <a:rPr lang="en-US" dirty="0" smtClean="0"/>
              <a:t>Civil rights and other social movements</a:t>
            </a:r>
            <a:endParaRPr lang="en-US" dirty="0"/>
          </a:p>
        </p:txBody>
      </p:sp>
      <p:pic>
        <p:nvPicPr>
          <p:cNvPr id="278532" name="Picture 2" descr="C:\Users\middldo\Desktop\Selma Pos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17463"/>
            <a:ext cx="49720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4645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type="body" idx="1"/>
          </p:nvPr>
        </p:nvSpPr>
        <p:spPr>
          <a:xfrm>
            <a:off x="381000" y="1371600"/>
            <a:ext cx="5105400" cy="5105400"/>
          </a:xfrm>
        </p:spPr>
        <p:txBody>
          <a:bodyPr/>
          <a:lstStyle/>
          <a:p>
            <a:pPr eaLnBrk="1" hangingPunct="1"/>
            <a:r>
              <a:rPr lang="en-US" altLang="en-US" smtClean="0"/>
              <a:t>An 1896 case out of Louisiana in which the U.S. Supreme Court ruled that separation of the races in public accommodations was legal, thus establishing the “Separate but Equal” doctrine.</a:t>
            </a:r>
          </a:p>
        </p:txBody>
      </p:sp>
      <p:sp>
        <p:nvSpPr>
          <p:cNvPr id="279555" name="Title 1"/>
          <p:cNvSpPr>
            <a:spLocks noGrp="1"/>
          </p:cNvSpPr>
          <p:nvPr>
            <p:ph type="title"/>
          </p:nvPr>
        </p:nvSpPr>
        <p:spPr/>
        <p:txBody>
          <a:bodyPr/>
          <a:lstStyle/>
          <a:p>
            <a:r>
              <a:rPr lang="en-US" altLang="en-US" smtClean="0"/>
              <a:t>Plessy Vs. Ferguson</a:t>
            </a:r>
          </a:p>
        </p:txBody>
      </p:sp>
      <p:pic>
        <p:nvPicPr>
          <p:cNvPr id="279556" name="Picture 2" descr="C:\Users\middldo\Desktop\120293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13" y="2057400"/>
            <a:ext cx="300196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0903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274638"/>
            <a:ext cx="8229600" cy="1020762"/>
          </a:xfrm>
        </p:spPr>
        <p:txBody>
          <a:bodyPr/>
          <a:lstStyle/>
          <a:p>
            <a:pPr eaLnBrk="1" hangingPunct="1"/>
            <a:r>
              <a:rPr lang="en-US" altLang="en-US" sz="4000" smtClean="0"/>
              <a:t>14</a:t>
            </a:r>
            <a:r>
              <a:rPr lang="en-US" altLang="en-US" sz="4000" baseline="30000" smtClean="0"/>
              <a:t>th</a:t>
            </a:r>
            <a:r>
              <a:rPr lang="en-US" altLang="en-US" sz="4000" smtClean="0"/>
              <a:t> Amendment</a:t>
            </a:r>
          </a:p>
        </p:txBody>
      </p:sp>
      <p:sp>
        <p:nvSpPr>
          <p:cNvPr id="280579" name="Rectangle 3"/>
          <p:cNvSpPr>
            <a:spLocks noGrp="1" noChangeArrowheads="1"/>
          </p:cNvSpPr>
          <p:nvPr>
            <p:ph type="body" idx="1"/>
          </p:nvPr>
        </p:nvSpPr>
        <p:spPr>
          <a:xfrm>
            <a:off x="381000" y="1371600"/>
            <a:ext cx="8382000" cy="5105400"/>
          </a:xfrm>
        </p:spPr>
        <p:txBody>
          <a:bodyPr/>
          <a:lstStyle/>
          <a:p>
            <a:pPr eaLnBrk="1" hangingPunct="1"/>
            <a:r>
              <a:rPr lang="en-US" altLang="en-US" smtClean="0"/>
              <a:t>An amendment to the U.S. Constitution, adopted in 1868, that made all persons born or naturalized in the United States- including former slaves- citizen of the country and granted them all equal protection under the law.</a:t>
            </a:r>
          </a:p>
        </p:txBody>
      </p:sp>
      <p:pic>
        <p:nvPicPr>
          <p:cNvPr id="280580" name="Picture 2" descr="C:\Users\middldo\Desktop\14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4283075"/>
            <a:ext cx="3871913"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0089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81000" y="1371600"/>
            <a:ext cx="8153400" cy="5105400"/>
          </a:xfrm>
        </p:spPr>
        <p:txBody>
          <a:bodyPr/>
          <a:lstStyle/>
          <a:p>
            <a:pPr eaLnBrk="1" hangingPunct="1"/>
            <a:r>
              <a:rPr lang="en-US" altLang="en-US" smtClean="0"/>
              <a:t>This clause in the law in 1896 allowed states to maintain segregated facilities for blacks and whites so long as they provided equal services.</a:t>
            </a:r>
          </a:p>
        </p:txBody>
      </p:sp>
      <p:sp>
        <p:nvSpPr>
          <p:cNvPr id="281603" name="Title 1"/>
          <p:cNvSpPr>
            <a:spLocks noGrp="1"/>
          </p:cNvSpPr>
          <p:nvPr>
            <p:ph type="title"/>
          </p:nvPr>
        </p:nvSpPr>
        <p:spPr/>
        <p:txBody>
          <a:bodyPr/>
          <a:lstStyle/>
          <a:p>
            <a:r>
              <a:rPr lang="en-US" altLang="en-US" smtClean="0"/>
              <a:t>Separate but Equal</a:t>
            </a:r>
          </a:p>
        </p:txBody>
      </p:sp>
      <p:pic>
        <p:nvPicPr>
          <p:cNvPr id="281604" name="Picture 2" descr="C:\Users\middldo\Desktop\WhitesOnl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08413"/>
            <a:ext cx="58674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47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5257</Words>
  <Application>Microsoft Office PowerPoint</Application>
  <PresentationFormat>On-screen Show (4:3)</PresentationFormat>
  <Paragraphs>325</Paragraphs>
  <Slides>156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156</vt:i4>
      </vt:variant>
    </vt:vector>
  </HeadingPairs>
  <TitlesOfParts>
    <vt:vector size="159" baseType="lpstr">
      <vt:lpstr>Arial</vt:lpstr>
      <vt:lpstr>Calibri</vt:lpstr>
      <vt:lpstr>Office Theme</vt:lpstr>
      <vt:lpstr>2nd semester</vt:lpstr>
      <vt:lpstr>Links to Main Sections (Click on the links to move to a Era)</vt:lpstr>
      <vt:lpstr>The 1940’s world war ii</vt:lpstr>
      <vt:lpstr>Isolationism</vt:lpstr>
      <vt:lpstr>Neutrality Acts 1930’s</vt:lpstr>
      <vt:lpstr>Cash and Carry</vt:lpstr>
      <vt:lpstr>Lend-Lease Act, 1941</vt:lpstr>
      <vt:lpstr>Nazism</vt:lpstr>
      <vt:lpstr>Fascism</vt:lpstr>
      <vt:lpstr>Appeasement</vt:lpstr>
      <vt:lpstr>Anti-Semitism</vt:lpstr>
      <vt:lpstr>Genocide </vt:lpstr>
      <vt:lpstr>Holocaust</vt:lpstr>
      <vt:lpstr>Final Solution</vt:lpstr>
      <vt:lpstr>Atlantic Charter</vt:lpstr>
      <vt:lpstr>Japanese Expansion</vt:lpstr>
      <vt:lpstr>Embargo</vt:lpstr>
      <vt:lpstr>Pearl Harbor, December 7, 1941</vt:lpstr>
      <vt:lpstr>General Dwight D. Eisenhower</vt:lpstr>
      <vt:lpstr>General Douglas MacArthur</vt:lpstr>
      <vt:lpstr>Battle of Midway 1942</vt:lpstr>
      <vt:lpstr>D-Day, June 6, 1944</vt:lpstr>
      <vt:lpstr>Normandy</vt:lpstr>
      <vt:lpstr>WAACS-Women’s Army Corps</vt:lpstr>
      <vt:lpstr>Rosie the Riveter</vt:lpstr>
      <vt:lpstr>Tuskegee Airmen</vt:lpstr>
      <vt:lpstr>Navajo Code Talkers</vt:lpstr>
      <vt:lpstr>Japanese American Internment</vt:lpstr>
      <vt:lpstr>Korematsu v. U.S., 1944</vt:lpstr>
      <vt:lpstr>442nd Regimental Combat Team</vt:lpstr>
      <vt:lpstr>War Production Board</vt:lpstr>
      <vt:lpstr>Home Front</vt:lpstr>
      <vt:lpstr>War Posters</vt:lpstr>
      <vt:lpstr>Rationing</vt:lpstr>
      <vt:lpstr>Yalta Conference 1945</vt:lpstr>
      <vt:lpstr>VE-DAY</vt:lpstr>
      <vt:lpstr>Manhattan Project</vt:lpstr>
      <vt:lpstr>Atomic Bomb</vt:lpstr>
      <vt:lpstr>Hiroshima &amp; Nagasaki</vt:lpstr>
      <vt:lpstr>VJ-DAY</vt:lpstr>
      <vt:lpstr>G.I. Bill, 1944</vt:lpstr>
      <vt:lpstr>The 1950’s foreign Policy</vt:lpstr>
      <vt:lpstr>Harry S. Truman</vt:lpstr>
      <vt:lpstr>Cold War</vt:lpstr>
      <vt:lpstr>Truman Doctrine</vt:lpstr>
      <vt:lpstr>Marshall Plan1947</vt:lpstr>
      <vt:lpstr>Berlin Airlift</vt:lpstr>
      <vt:lpstr>Communist China 1949</vt:lpstr>
      <vt:lpstr>Nuclear Arms Race</vt:lpstr>
      <vt:lpstr>H-Bomb</vt:lpstr>
      <vt:lpstr>Post-war Organizations</vt:lpstr>
      <vt:lpstr>Warsaw Pact</vt:lpstr>
      <vt:lpstr>Containment Policy</vt:lpstr>
      <vt:lpstr>George F. Keenan</vt:lpstr>
      <vt:lpstr>Korean War, 1950</vt:lpstr>
      <vt:lpstr>38th Parallel Line</vt:lpstr>
      <vt:lpstr>Limited War</vt:lpstr>
      <vt:lpstr>Truman/MacArthur</vt:lpstr>
      <vt:lpstr>Brinkmanship</vt:lpstr>
      <vt:lpstr>The Rosenbergs</vt:lpstr>
      <vt:lpstr>Alger Hiss</vt:lpstr>
      <vt:lpstr>Middle East</vt:lpstr>
      <vt:lpstr>Sputnik, 1957</vt:lpstr>
      <vt:lpstr>Space Race</vt:lpstr>
      <vt:lpstr>House Un-American Activities Committee (HUAC)</vt:lpstr>
      <vt:lpstr>McCarthyism, 1950-1953</vt:lpstr>
      <vt:lpstr>Domino Theory, 1957</vt:lpstr>
      <vt:lpstr>Khruschev</vt:lpstr>
      <vt:lpstr>U-2 Incident</vt:lpstr>
      <vt:lpstr>The 1950’s DOMESTIC Policy</vt:lpstr>
      <vt:lpstr>GI Bill of Rights</vt:lpstr>
      <vt:lpstr>Post W.W.II Economic Boom</vt:lpstr>
      <vt:lpstr>Baby Boom 1945-1964</vt:lpstr>
      <vt:lpstr>Suburbs</vt:lpstr>
      <vt:lpstr>Interstate Highway System</vt:lpstr>
      <vt:lpstr>Housewife &amp; Mother</vt:lpstr>
      <vt:lpstr>Social Conformity</vt:lpstr>
      <vt:lpstr>Rock-N-Roll</vt:lpstr>
      <vt:lpstr>Television</vt:lpstr>
      <vt:lpstr>The 1960’s foreign &amp; Domestic policy</vt:lpstr>
      <vt:lpstr>Flexible Response</vt:lpstr>
      <vt:lpstr>Bay of Pigs Invasion</vt:lpstr>
      <vt:lpstr>Cuban Missile Crisis, 1962</vt:lpstr>
      <vt:lpstr>Berlin Wall</vt:lpstr>
      <vt:lpstr>Limited Nuclear Test Ban Treaty</vt:lpstr>
      <vt:lpstr>Peace Corp</vt:lpstr>
      <vt:lpstr>War on Poverty</vt:lpstr>
      <vt:lpstr>LBJ’s Great Society</vt:lpstr>
      <vt:lpstr>Vietnam War 1964-1973</vt:lpstr>
      <vt:lpstr>Gulf of Tonkin Resolution, 1964</vt:lpstr>
      <vt:lpstr>Tet Offensive</vt:lpstr>
      <vt:lpstr>Nixon Doctrine</vt:lpstr>
      <vt:lpstr>Vietnamization</vt:lpstr>
      <vt:lpstr>Anti-War Movement</vt:lpstr>
      <vt:lpstr>Fall of Saigon</vt:lpstr>
      <vt:lpstr>Civil rights and other social movements</vt:lpstr>
      <vt:lpstr>Plessy Vs. Ferguson</vt:lpstr>
      <vt:lpstr>14th Amendment</vt:lpstr>
      <vt:lpstr>Separate but Equal</vt:lpstr>
      <vt:lpstr>Brown v. Board of Education, 1954</vt:lpstr>
      <vt:lpstr>NAACP</vt:lpstr>
      <vt:lpstr>Thurgood Marshall</vt:lpstr>
      <vt:lpstr>Rosa Parks</vt:lpstr>
      <vt:lpstr>Montgomery Bus Boycott</vt:lpstr>
      <vt:lpstr>Martin Luther King, Jr.</vt:lpstr>
      <vt:lpstr>Civil Disobedience</vt:lpstr>
      <vt:lpstr>Little Rock Central High School</vt:lpstr>
      <vt:lpstr>Sit-Ins</vt:lpstr>
      <vt:lpstr>Freedom Riders</vt:lpstr>
      <vt:lpstr>James Meredith &amp; Ole Miss</vt:lpstr>
      <vt:lpstr>Birmingham 1963</vt:lpstr>
      <vt:lpstr>March on Washington 1963</vt:lpstr>
      <vt:lpstr>Mississippi Freedom Summer 1964</vt:lpstr>
      <vt:lpstr>Civil Rights Act 1964</vt:lpstr>
      <vt:lpstr>Bloody Sunday</vt:lpstr>
      <vt:lpstr>Voting Rights Act 1965</vt:lpstr>
      <vt:lpstr>Malcolm X</vt:lpstr>
      <vt:lpstr>The book: Feminine Mystique  by Betty Friedan, 1963</vt:lpstr>
      <vt:lpstr>Women’s Movement</vt:lpstr>
      <vt:lpstr>Equal Rights Amendment -ERA</vt:lpstr>
      <vt:lpstr>Cesar Chavez</vt:lpstr>
      <vt:lpstr>United Farm Workers-UFW</vt:lpstr>
      <vt:lpstr>Student’s Rights Movement</vt:lpstr>
      <vt:lpstr>Counterculture Movement</vt:lpstr>
      <vt:lpstr>Hippies</vt:lpstr>
      <vt:lpstr>Black Power Movement</vt:lpstr>
      <vt:lpstr>Black Panthers</vt:lpstr>
      <vt:lpstr>American Indian Movement</vt:lpstr>
      <vt:lpstr>The 1970’s</vt:lpstr>
      <vt:lpstr>Richard Nixon</vt:lpstr>
      <vt:lpstr>Henry Kissinger</vt:lpstr>
      <vt:lpstr>Détente</vt:lpstr>
      <vt:lpstr>SALT I</vt:lpstr>
      <vt:lpstr>Title IX, 1972</vt:lpstr>
      <vt:lpstr>War Powers Act, 1973</vt:lpstr>
      <vt:lpstr>Arab-Israeli War 1973</vt:lpstr>
      <vt:lpstr>Energy Crisis</vt:lpstr>
      <vt:lpstr>Rachel Carson</vt:lpstr>
      <vt:lpstr>EPA</vt:lpstr>
      <vt:lpstr>Earth Day</vt:lpstr>
      <vt:lpstr>Roe Vs. Wade</vt:lpstr>
      <vt:lpstr>Imperial Presidency</vt:lpstr>
      <vt:lpstr>Watergate Scandal, 1972-1974</vt:lpstr>
      <vt:lpstr>Executive Privilege</vt:lpstr>
      <vt:lpstr>Helsinki Accords</vt:lpstr>
      <vt:lpstr>Camp David Accords, 1978</vt:lpstr>
      <vt:lpstr>Nuclear Energy</vt:lpstr>
      <vt:lpstr>Three Mile Island</vt:lpstr>
      <vt:lpstr>Iran Hostage Crisis</vt:lpstr>
      <vt:lpstr>Affirmative Action</vt:lpstr>
      <vt:lpstr>Regents of the University of California  v. Bakke, 1978</vt:lpstr>
      <vt:lpstr>The 1980’s, 1990’s, &amp; 2000’s</vt:lpstr>
      <vt:lpstr>North American Free Trade Agreement (NAFTA), 1992</vt:lpstr>
      <vt:lpstr>Election of 2000</vt:lpstr>
      <vt:lpstr>September 11, 2001</vt:lpstr>
      <vt:lpstr>No Child Left Behind, 2002</vt:lpstr>
    </vt:vector>
  </TitlesOfParts>
  <Company>Hillsborough County Public Schools, 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CSS</dc:creator>
  <cp:lastModifiedBy>Windows User</cp:lastModifiedBy>
  <cp:revision>8</cp:revision>
  <dcterms:created xsi:type="dcterms:W3CDTF">2015-04-20T18:38:32Z</dcterms:created>
  <dcterms:modified xsi:type="dcterms:W3CDTF">2018-06-22T20:34:09Z</dcterms:modified>
</cp:coreProperties>
</file>