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01B2-2BD1-4ABB-94D6-4FBA454AA42C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EEB10-F16C-47B4-9B56-A6BFB2460E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72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9333C-26E3-4914-B03C-3403EC58533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92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69EC-F378-4CDE-A432-5F99CCB61139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0764-1A3B-4841-8836-7C61E62C2D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11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69EC-F378-4CDE-A432-5F99CCB61139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0764-1A3B-4841-8836-7C61E62C2D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7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69EC-F378-4CDE-A432-5F99CCB61139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0764-1A3B-4841-8836-7C61E62C2D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4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69EC-F378-4CDE-A432-5F99CCB61139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0764-1A3B-4841-8836-7C61E62C2D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69EC-F378-4CDE-A432-5F99CCB61139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0764-1A3B-4841-8836-7C61E62C2D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1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69EC-F378-4CDE-A432-5F99CCB61139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0764-1A3B-4841-8836-7C61E62C2D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69EC-F378-4CDE-A432-5F99CCB61139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0764-1A3B-4841-8836-7C61E62C2D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39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69EC-F378-4CDE-A432-5F99CCB61139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0764-1A3B-4841-8836-7C61E62C2D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5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69EC-F378-4CDE-A432-5F99CCB61139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0764-1A3B-4841-8836-7C61E62C2D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47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69EC-F378-4CDE-A432-5F99CCB61139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0764-1A3B-4841-8836-7C61E62C2D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69EC-F378-4CDE-A432-5F99CCB61139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0764-1A3B-4841-8836-7C61E62C2D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1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C69EC-F378-4CDE-A432-5F99CCB61139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40764-1A3B-4841-8836-7C61E62C2D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0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hyperlink" Target="http://www.google.com/url?sa=i&amp;rct=j&amp;q=&amp;esrc=s&amp;frm=1&amp;source=images&amp;cd=&amp;cad=rja&amp;docid=29iMTVjUsoK8wM&amp;tbnid=0joW1Ir6AqlNvM:&amp;ved=0CAUQjRw&amp;url=http://www.villageofalsip.org/Ordinances.htm&amp;ei=vbnEUbZ6iNj1BMHigbAG&amp;bvm=bv.48293060,d.dmQ&amp;psig=AFQjCNGUHPrafFGs2S1m8mvXVLAF9vUnOw&amp;ust=137193347167160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gif"/><Relationship Id="rId2" Type="http://schemas.openxmlformats.org/officeDocument/2006/relationships/image" Target="../media/image9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jpeg"/><Relationship Id="rId4" Type="http://schemas.openxmlformats.org/officeDocument/2006/relationships/image" Target="../media/image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4 Foundations to American History\seperation of power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52320"/>
            <a:ext cx="1204157" cy="118872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mike.montgomery\Documents\04 Foundations to American History\freedom_religion_l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" r="14253"/>
          <a:stretch/>
        </p:blipFill>
        <p:spPr bwMode="auto">
          <a:xfrm>
            <a:off x="23604" y="2631575"/>
            <a:ext cx="2338596" cy="163562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04 Foundations to American History\Hancock Joh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5"/>
          <a:stretch/>
        </p:blipFill>
        <p:spPr bwMode="auto">
          <a:xfrm>
            <a:off x="15240" y="1"/>
            <a:ext cx="2687474" cy="263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65284" y="3841790"/>
            <a:ext cx="5148076" cy="3016210"/>
          </a:xfrm>
          <a:prstGeom prst="rect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Foundations:</a:t>
            </a:r>
          </a:p>
          <a:p>
            <a:pPr algn="ctr"/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Background to</a:t>
            </a:r>
          </a:p>
          <a:p>
            <a:pPr algn="ctr"/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American History</a:t>
            </a:r>
          </a:p>
          <a:p>
            <a:pPr algn="ctr"/>
            <a:r>
              <a:rPr lang="en-US" sz="2800" b="1" dirty="0"/>
              <a:t>STAAR Review 1</a:t>
            </a:r>
          </a:p>
        </p:txBody>
      </p:sp>
      <p:pic>
        <p:nvPicPr>
          <p:cNvPr id="1029" name="Picture 5" descr="F:\04 Foundations to American History\voting toon.bm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86" b="1"/>
          <a:stretch/>
        </p:blipFill>
        <p:spPr bwMode="auto">
          <a:xfrm>
            <a:off x="7184026" y="4480560"/>
            <a:ext cx="1959974" cy="237744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04 Foundations to American History\We The Peop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237" y="1"/>
            <a:ext cx="2223963" cy="218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43200" y="2133600"/>
            <a:ext cx="6385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No Taxation Without Representation</a:t>
            </a:r>
          </a:p>
        </p:txBody>
      </p:sp>
      <p:pic>
        <p:nvPicPr>
          <p:cNvPr id="1032" name="Picture 8" descr="F:\04 Foundations to American History\E Pluribus Unum penn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705"/>
            <a:ext cx="2180397" cy="218039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mike.montgomery\Documents\04 Foundations to American History\5th toon 1.bmp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5" t="4268" r="5422" b="1867"/>
          <a:stretch/>
        </p:blipFill>
        <p:spPr bwMode="auto">
          <a:xfrm>
            <a:off x="2743199" y="0"/>
            <a:ext cx="1939635" cy="2187102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mike.montgomery\Documents\04 Foundations to American History\4th of July.gif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2" b="-7803"/>
          <a:stretch/>
        </p:blipFill>
        <p:spPr bwMode="auto">
          <a:xfrm>
            <a:off x="3588189" y="2667000"/>
            <a:ext cx="1288611" cy="118872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mike.montgomery\Documents\04 Foundations to American History\4th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3" t="26598" r="11999" b="25401"/>
          <a:stretch/>
        </p:blipFill>
        <p:spPr bwMode="auto">
          <a:xfrm>
            <a:off x="-7884" y="4267200"/>
            <a:ext cx="2065284" cy="11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mike.montgomery\Documents\04 Foundations to American History\we the people 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6539"/>
            <a:ext cx="2065284" cy="147874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ike.montgomery\Documents\04 Foundations to American History\melting pot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" t="17848" r="50000" b="13306"/>
          <a:stretch/>
        </p:blipFill>
        <p:spPr bwMode="auto">
          <a:xfrm>
            <a:off x="7213360" y="2688893"/>
            <a:ext cx="1930640" cy="180690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ike.montgomery\Documents\04 Foundations to American History\separation of powers graphic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2654894"/>
            <a:ext cx="2243099" cy="118872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28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Excerpts from;</a:t>
            </a:r>
            <a:br>
              <a:rPr lang="en-US" dirty="0"/>
            </a:br>
            <a:r>
              <a:rPr lang="en-US" dirty="0"/>
              <a:t>The Declaration of Independence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34207"/>
            <a:ext cx="6781800" cy="251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We hold these truths to be self-evident, that </a:t>
            </a:r>
            <a:r>
              <a:rPr lang="en-US" sz="4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all men are created equal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94641" y="4267200"/>
            <a:ext cx="6248400" cy="1371600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All men, except for women, slaves,  Native Americans, or other minorities</a:t>
            </a:r>
          </a:p>
        </p:txBody>
      </p:sp>
    </p:spTree>
    <p:extLst>
      <p:ext uri="{BB962C8B-B14F-4D97-AF65-F5344CB8AC3E}">
        <p14:creationId xmlns:p14="http://schemas.microsoft.com/office/powerpoint/2010/main" val="149197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848600" cy="3429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that they are endowed by their Creator with certain        </a:t>
            </a:r>
            <a:r>
              <a:rPr lang="en-US" sz="4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Unalienable Rights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that among these are </a:t>
            </a:r>
            <a:r>
              <a:rPr lang="en-US" sz="40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Life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Liberty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and the </a:t>
            </a:r>
            <a:r>
              <a:rPr lang="en-US" sz="40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pursuit of Happiness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Excerpts from;</a:t>
            </a:r>
            <a:br>
              <a:rPr lang="en-US" dirty="0"/>
            </a:br>
            <a:r>
              <a:rPr lang="en-US" dirty="0"/>
              <a:t>The Declaration of Independence</a:t>
            </a:r>
          </a:p>
        </p:txBody>
      </p:sp>
      <p:pic>
        <p:nvPicPr>
          <p:cNvPr id="5" name="Picture 10" descr="John Loc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827" y="1828800"/>
            <a:ext cx="975121" cy="11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7162799" y="2133601"/>
            <a:ext cx="1011027" cy="762000"/>
          </a:xfrm>
          <a:prstGeom prst="wedgeEllipseCallout">
            <a:avLst>
              <a:gd name="adj1" fmla="val 73712"/>
              <a:gd name="adj2" fmla="val -295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I tell you it was my idea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4876800"/>
            <a:ext cx="8458200" cy="1905000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These rights cannot be taken without </a:t>
            </a:r>
            <a:r>
              <a:rPr lang="en-US" sz="2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due process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meaning the government must follow certain steps before taking your life, liberty, or property.     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king had </a:t>
            </a:r>
            <a:r>
              <a:rPr lang="en-US" sz="2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been following these legal steps.</a:t>
            </a:r>
          </a:p>
        </p:txBody>
      </p:sp>
    </p:spTree>
    <p:extLst>
      <p:ext uri="{BB962C8B-B14F-4D97-AF65-F5344CB8AC3E}">
        <p14:creationId xmlns:p14="http://schemas.microsoft.com/office/powerpoint/2010/main" val="128342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8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3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Excerpts from;</a:t>
            </a:r>
            <a:br>
              <a:rPr lang="en-US" dirty="0"/>
            </a:br>
            <a:r>
              <a:rPr lang="en-US" dirty="0"/>
              <a:t>The Declaration of Independence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That to secure these rights, Governments are instituted among Men, </a:t>
            </a:r>
            <a:r>
              <a:rPr lang="en-US" sz="4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deriving their just powers from the consent of the governed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419600"/>
            <a:ext cx="8429896" cy="2057400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order to protect these unalienable rights for the people, governments are created by the people, 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these people agree or consent 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follow the laws created.</a:t>
            </a:r>
          </a:p>
        </p:txBody>
      </p:sp>
    </p:spTree>
    <p:extLst>
      <p:ext uri="{BB962C8B-B14F-4D97-AF65-F5344CB8AC3E}">
        <p14:creationId xmlns:p14="http://schemas.microsoft.com/office/powerpoint/2010/main" val="289439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Excerpts from;</a:t>
            </a:r>
            <a:br>
              <a:rPr lang="en-US" dirty="0"/>
            </a:br>
            <a:r>
              <a:rPr lang="en-US" dirty="0"/>
              <a:t>The Declaration of Independence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76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That whenever any Form of Government becomes destructive of these ends, it is the </a:t>
            </a:r>
            <a:r>
              <a:rPr lang="en-US" sz="4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Right of the People to alter or to abolish it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and to institute new Government, </a:t>
            </a:r>
            <a:endParaRPr lang="en-US" sz="40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4800600"/>
            <a:ext cx="8458200" cy="1600200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If the government fails to protect these unalienable rights and is not serving the people, then the peeps should revolt and create a new government that does !</a:t>
            </a:r>
          </a:p>
        </p:txBody>
      </p:sp>
    </p:spTree>
    <p:extLst>
      <p:ext uri="{BB962C8B-B14F-4D97-AF65-F5344CB8AC3E}">
        <p14:creationId xmlns:p14="http://schemas.microsoft.com/office/powerpoint/2010/main" val="8148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23332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Broadway" pitchFamily="82" charset="0"/>
              </a:rPr>
              <a:t>Signers of the Declaration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2718"/>
            <a:ext cx="8305800" cy="3124200"/>
          </a:xfrm>
        </p:spPr>
        <p:txBody>
          <a:bodyPr>
            <a:normAutofit/>
          </a:bodyPr>
          <a:lstStyle/>
          <a:p>
            <a:r>
              <a:rPr lang="en-US" sz="2800" dirty="0"/>
              <a:t>56 men met in Philadelphia, Pennsylvania to sign the Declaration of Independence on July 4, 1776.</a:t>
            </a:r>
          </a:p>
          <a:p>
            <a:r>
              <a:rPr lang="en-US" sz="2800" dirty="0"/>
              <a:t>These men acted courageously, because the act of signing the Declaration was treason and was punishable by hanging.</a:t>
            </a:r>
          </a:p>
          <a:p>
            <a:endParaRPr lang="en-US" sz="2800" dirty="0"/>
          </a:p>
        </p:txBody>
      </p:sp>
      <p:pic>
        <p:nvPicPr>
          <p:cNvPr id="2050" name="Picture 2" descr="F:\04 Foundations to American History\noo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459"/>
            <a:ext cx="762000" cy="150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www.revolutionary-war-and-beyond.com/image-files/jonathan-trumbull-signing-of-the-declaration-of-independence-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06356"/>
            <a:ext cx="4495800" cy="297449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history.com/news/wp-content/uploads/2012/07/declaration-facts-wi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71515"/>
            <a:ext cx="4031615" cy="250933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17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1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illustrationsof.com/royalty-free-king-clipart-illustration-104417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10" b="3510"/>
          <a:stretch/>
        </p:blipFill>
        <p:spPr bwMode="auto">
          <a:xfrm>
            <a:off x="4953000" y="1961861"/>
            <a:ext cx="1219200" cy="12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oadway" pitchFamily="82" charset="0"/>
              </a:rPr>
              <a:t>Signers of the Declaration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5410200" cy="5006182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John Hancock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made his signature so large that even the King of England could read it without              his glasses.</a:t>
            </a:r>
          </a:p>
          <a:p>
            <a:r>
              <a:rPr lang="en-US" sz="2800" dirty="0"/>
              <a:t>Hancock was the President of the Congress and the first version of the Declaration only carried Hancock’s signature when it was sent to the 13 Colonies.</a:t>
            </a:r>
          </a:p>
          <a:p>
            <a:r>
              <a:rPr lang="en-US" sz="2800" dirty="0"/>
              <a:t>Hancock’s name became 2</a:t>
            </a:r>
            <a:r>
              <a:rPr lang="en-US" sz="2800" baseline="30000" dirty="0"/>
              <a:t>nd</a:t>
            </a:r>
            <a:r>
              <a:rPr lang="en-US" sz="2800" dirty="0"/>
              <a:t> only to Washington's as a symbol of freedom and independence.</a:t>
            </a:r>
          </a:p>
        </p:txBody>
      </p:sp>
      <p:pic>
        <p:nvPicPr>
          <p:cNvPr id="4" name="Picture 3" descr="F:\04 Foundations to American History\Hancock John signa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47801"/>
            <a:ext cx="2766454" cy="215588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04 Foundations to American History\Hancock Joh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0"/>
            <a:ext cx="2750859" cy="28829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6172200" y="2973301"/>
            <a:ext cx="917012" cy="632038"/>
          </a:xfrm>
          <a:prstGeom prst="wedgeRectCallout">
            <a:avLst>
              <a:gd name="adj1" fmla="val -121843"/>
              <a:gd name="adj2" fmla="val -746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Man that guy writes big</a:t>
            </a:r>
          </a:p>
        </p:txBody>
      </p:sp>
    </p:spTree>
    <p:extLst>
      <p:ext uri="{BB962C8B-B14F-4D97-AF65-F5344CB8AC3E}">
        <p14:creationId xmlns:p14="http://schemas.microsoft.com/office/powerpoint/2010/main" val="134465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1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1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1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roadway" pitchFamily="82" charset="0"/>
              </a:rPr>
              <a:t>Signers of the Declaration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963" y="990600"/>
            <a:ext cx="6421437" cy="5562600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Dr. Benjamin Rush</a:t>
            </a:r>
            <a:r>
              <a:rPr lang="en-US" sz="3000" dirty="0"/>
              <a:t> is sometimes known as the ‘Father of American Medicine’.  He supported educating women and helped fund an African-American church.</a:t>
            </a:r>
          </a:p>
          <a:p>
            <a:r>
              <a:rPr lang="en-US" sz="3000" b="1" dirty="0">
                <a:solidFill>
                  <a:srgbClr val="FF0000"/>
                </a:solidFill>
              </a:rPr>
              <a:t>Charles Carroll</a:t>
            </a:r>
            <a:r>
              <a:rPr lang="en-US" sz="3000" dirty="0"/>
              <a:t> a wealthy businessman, he helped support Revolution with his own money.  He also supported Catholics, that freedom of religion thing.</a:t>
            </a:r>
          </a:p>
          <a:p>
            <a:r>
              <a:rPr lang="en-US" sz="3000" b="1" dirty="0">
                <a:solidFill>
                  <a:srgbClr val="FF0000"/>
                </a:solidFill>
              </a:rPr>
              <a:t>Dr. John Witherspoon </a:t>
            </a:r>
            <a:r>
              <a:rPr lang="en-US" sz="3000" dirty="0"/>
              <a:t>a church minister supported independence, he was quoted as saying ;</a:t>
            </a:r>
          </a:p>
          <a:p>
            <a:pPr marL="457200" lvl="1" indent="0" algn="ctr">
              <a:buNone/>
            </a:pPr>
            <a:r>
              <a:rPr lang="en-US" sz="2400" b="1" dirty="0"/>
              <a:t>“America was not only ripe for independence, </a:t>
            </a:r>
          </a:p>
          <a:p>
            <a:pPr marL="457200" lvl="1" indent="0" algn="ctr">
              <a:buNone/>
            </a:pPr>
            <a:r>
              <a:rPr lang="en-US" sz="2400" b="1" dirty="0"/>
              <a:t>it was in danger of rotting for want of it.”</a:t>
            </a:r>
          </a:p>
        </p:txBody>
      </p:sp>
      <p:pic>
        <p:nvPicPr>
          <p:cNvPr id="2053" name="Picture 5" descr="http://upload.wikimedia.org/wikipedia/commons/thumb/7/7d/Benjamin_Rush_Painting_by_Peale.jpg/220px-Benjamin_Rush_Painting_by_Pe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80160"/>
            <a:ext cx="1701053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04 Foundations to American History\Carroll Char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7000"/>
            <a:ext cx="165576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04 Foundations to American History\Witherspoon Joh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95800"/>
            <a:ext cx="1852613" cy="218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55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Americans Win the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6400800" cy="4876800"/>
          </a:xfrm>
        </p:spPr>
        <p:txBody>
          <a:bodyPr>
            <a:noAutofit/>
          </a:bodyPr>
          <a:lstStyle/>
          <a:p>
            <a:r>
              <a:rPr lang="en-US" sz="2800" dirty="0"/>
              <a:t>After winning the first battle at </a:t>
            </a:r>
            <a:r>
              <a:rPr lang="en-US" sz="2800" b="1" dirty="0">
                <a:solidFill>
                  <a:srgbClr val="0070C0"/>
                </a:solidFill>
              </a:rPr>
              <a:t>Lexington &amp; Concord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(1775)</a:t>
            </a:r>
            <a:r>
              <a:rPr lang="en-US" sz="2800" b="1" dirty="0"/>
              <a:t>, </a:t>
            </a:r>
            <a:r>
              <a:rPr lang="en-US" sz="2800" dirty="0"/>
              <a:t>the American colonists lost many battles.</a:t>
            </a:r>
          </a:p>
          <a:p>
            <a:r>
              <a:rPr lang="en-US" sz="2800" dirty="0"/>
              <a:t>Things looked grim until a surprise victory at </a:t>
            </a:r>
            <a:r>
              <a:rPr lang="en-US" sz="2800" b="1" dirty="0">
                <a:solidFill>
                  <a:srgbClr val="0070C0"/>
                </a:solidFill>
              </a:rPr>
              <a:t>Saratoga (1777)</a:t>
            </a:r>
            <a:r>
              <a:rPr lang="en-US" sz="2800" dirty="0"/>
              <a:t>, which brought the French into the war on our side.</a:t>
            </a:r>
          </a:p>
          <a:p>
            <a:r>
              <a:rPr lang="en-US" sz="2800" dirty="0"/>
              <a:t>Finally at </a:t>
            </a:r>
            <a:r>
              <a:rPr lang="en-US" sz="2800" b="1" dirty="0">
                <a:solidFill>
                  <a:srgbClr val="0070C0"/>
                </a:solidFill>
              </a:rPr>
              <a:t>Yorktown (1783)</a:t>
            </a:r>
            <a:r>
              <a:rPr lang="en-US" sz="2800" dirty="0"/>
              <a:t>, the Continental Army forced the British to surrender and the war was over.</a:t>
            </a:r>
          </a:p>
          <a:p>
            <a:r>
              <a:rPr lang="en-US" sz="2800" dirty="0"/>
              <a:t>In 1783, we became the :</a:t>
            </a:r>
          </a:p>
        </p:txBody>
      </p:sp>
      <p:sp>
        <p:nvSpPr>
          <p:cNvPr id="4" name="Rectangle 3"/>
          <p:cNvSpPr/>
          <p:nvPr/>
        </p:nvSpPr>
        <p:spPr>
          <a:xfrm>
            <a:off x="994324" y="5934670"/>
            <a:ext cx="7159076" cy="92333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United States of America</a:t>
            </a:r>
          </a:p>
        </p:txBody>
      </p:sp>
      <p:pic>
        <p:nvPicPr>
          <p:cNvPr id="2050" name="Picture 2" descr="C:\Users\mike.montgomery\Documents\A+ Pix\Am Rev\amrevbatt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691" y="1295400"/>
            <a:ext cx="2514600" cy="1797566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ke.montgomery\Documents\A+ Pix\Am Rev\YorktownFinalAc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33948"/>
            <a:ext cx="2477983" cy="19050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1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5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arlow Solid Italic" pitchFamily="82" charset="0"/>
              </a:rPr>
              <a:t>The Constitution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094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The </a:t>
            </a:r>
            <a:r>
              <a:rPr lang="en-US" sz="2800" b="1" dirty="0">
                <a:solidFill>
                  <a:srgbClr val="0070C0"/>
                </a:solidFill>
              </a:rPr>
              <a:t>Declaration of Independence (1776) </a:t>
            </a:r>
            <a:r>
              <a:rPr lang="en-US" sz="2800" dirty="0"/>
              <a:t>stated the goals of the Americans.</a:t>
            </a:r>
          </a:p>
          <a:p>
            <a:r>
              <a:rPr lang="en-US" sz="2800" dirty="0"/>
              <a:t>It promised a system of government that promoted liberty, equality, and protection of individual rights, based on the desires of the people.</a:t>
            </a:r>
          </a:p>
          <a:p>
            <a:r>
              <a:rPr lang="en-US" sz="2800" dirty="0"/>
              <a:t>It would be the </a:t>
            </a:r>
            <a:r>
              <a:rPr lang="en-US" sz="2800" b="1" dirty="0">
                <a:solidFill>
                  <a:srgbClr val="FF0000"/>
                </a:solidFill>
              </a:rPr>
              <a:t>U.S. Constitution</a:t>
            </a:r>
            <a:r>
              <a:rPr lang="en-US" sz="2800" dirty="0"/>
              <a:t> that would turn these goals into a concrete system of government.</a:t>
            </a:r>
          </a:p>
        </p:txBody>
      </p:sp>
      <p:pic>
        <p:nvPicPr>
          <p:cNvPr id="3074" name="Picture 2" descr="F:\04 Foundations to American History\We The Peo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984" y="4724400"/>
            <a:ext cx="1663303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04 Foundations to American History\Dec of Ind scro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724400"/>
            <a:ext cx="1881463" cy="206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962400" y="5410200"/>
            <a:ext cx="1371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4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8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1143000"/>
          </a:xfrm>
        </p:spPr>
        <p:txBody>
          <a:bodyPr/>
          <a:lstStyle/>
          <a:p>
            <a:r>
              <a:rPr lang="en-US" dirty="0">
                <a:latin typeface="Harlow Solid Italic" pitchFamily="82" charset="0"/>
              </a:rPr>
              <a:t>The Constitution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6104906" cy="4648200"/>
          </a:xfrm>
        </p:spPr>
        <p:txBody>
          <a:bodyPr>
            <a:normAutofit/>
          </a:bodyPr>
          <a:lstStyle/>
          <a:p>
            <a:r>
              <a:rPr lang="en-US" sz="2800" dirty="0"/>
              <a:t>The Constitution wasn’t the first government the USA established.</a:t>
            </a:r>
          </a:p>
          <a:p>
            <a:r>
              <a:rPr lang="en-US" sz="2800" dirty="0"/>
              <a:t>Originally the colonies were ruled by a ‘loose’ agreement called the </a:t>
            </a:r>
            <a:r>
              <a:rPr lang="en-US" sz="2800" b="1" dirty="0">
                <a:solidFill>
                  <a:srgbClr val="00B050"/>
                </a:solidFill>
              </a:rPr>
              <a:t>Articles of Confederation</a:t>
            </a:r>
            <a:r>
              <a:rPr lang="en-US" sz="2800" b="1" dirty="0"/>
              <a:t>.</a:t>
            </a:r>
            <a:endParaRPr lang="en-US" sz="2800" dirty="0"/>
          </a:p>
          <a:p>
            <a:r>
              <a:rPr lang="en-US" sz="2800" dirty="0"/>
              <a:t>The Articles of Confederation was an </a:t>
            </a:r>
            <a:r>
              <a:rPr lang="en-US" sz="2800" b="1" dirty="0">
                <a:solidFill>
                  <a:srgbClr val="00B050"/>
                </a:solidFill>
              </a:rPr>
              <a:t>experiment in government that failed, it gave too much power to the state governments and not enough to the federal government.</a:t>
            </a:r>
          </a:p>
        </p:txBody>
      </p:sp>
      <p:pic>
        <p:nvPicPr>
          <p:cNvPr id="4098" name="Picture 2" descr="C:\Users\mike.montgomery\Documents\A+ Pix\Govt\articleconfe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99" y="990600"/>
            <a:ext cx="2074661" cy="29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04 Foundations to American History\imagesCAEZGWO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029" y="4152405"/>
            <a:ext cx="1598141" cy="21336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45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American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During the mid-1700s the British and French fought a war for control of North America.</a:t>
            </a:r>
          </a:p>
          <a:p>
            <a:r>
              <a:rPr lang="en-US" sz="2800" dirty="0"/>
              <a:t>The British won the “</a:t>
            </a:r>
            <a:r>
              <a:rPr lang="en-US" sz="2800" dirty="0">
                <a:solidFill>
                  <a:srgbClr val="FFC000"/>
                </a:solidFill>
                <a:latin typeface="Arial Black" pitchFamily="34" charset="0"/>
              </a:rPr>
              <a:t>French and Indian War</a:t>
            </a:r>
            <a:r>
              <a:rPr lang="en-US" sz="2800" dirty="0"/>
              <a:t>”, but it was at a high cost.</a:t>
            </a:r>
          </a:p>
          <a:p>
            <a:r>
              <a:rPr lang="en-US" sz="2800" dirty="0"/>
              <a:t>To help repay this debt, the British government placed taxes on the colonists, including the </a:t>
            </a:r>
            <a:r>
              <a:rPr lang="en-US" sz="2800" i="1" u="sng" dirty="0"/>
              <a:t>Stamp Act</a:t>
            </a:r>
            <a:r>
              <a:rPr lang="en-US" sz="2800" dirty="0"/>
              <a:t>, the </a:t>
            </a:r>
            <a:r>
              <a:rPr lang="en-US" sz="2800" i="1" u="sng" dirty="0"/>
              <a:t>Tea Act</a:t>
            </a:r>
            <a:r>
              <a:rPr lang="en-US" sz="2800" dirty="0"/>
              <a:t>, and the </a:t>
            </a:r>
            <a:r>
              <a:rPr lang="en-US" sz="2800" i="1" u="sng" dirty="0"/>
              <a:t>Townsend Act</a:t>
            </a:r>
            <a:r>
              <a:rPr lang="en-US" sz="2800" dirty="0"/>
              <a:t>.  </a:t>
            </a:r>
          </a:p>
          <a:p>
            <a:r>
              <a:rPr lang="en-US" sz="2800" dirty="0"/>
              <a:t>The colonists were not consulted by the British and they felt this violated their rights as English citizens.</a:t>
            </a:r>
          </a:p>
        </p:txBody>
      </p:sp>
    </p:spTree>
    <p:extLst>
      <p:ext uri="{BB962C8B-B14F-4D97-AF65-F5344CB8AC3E}">
        <p14:creationId xmlns:p14="http://schemas.microsoft.com/office/powerpoint/2010/main" val="37101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04 Foundations to American History\Declaration-of-Independence-e1329713122242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0" t="7058" r="4843" b="11765"/>
          <a:stretch/>
        </p:blipFill>
        <p:spPr bwMode="auto">
          <a:xfrm>
            <a:off x="5673256" y="4495800"/>
            <a:ext cx="337930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latin typeface="Harlow Solid Italic" pitchFamily="82" charset="0"/>
              </a:rPr>
              <a:t>The Constitution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6019800" cy="5486400"/>
          </a:xfrm>
        </p:spPr>
        <p:txBody>
          <a:bodyPr>
            <a:normAutofit/>
          </a:bodyPr>
          <a:lstStyle/>
          <a:p>
            <a:r>
              <a:rPr lang="en-US" sz="2800" dirty="0"/>
              <a:t>In 1787 the </a:t>
            </a:r>
            <a:r>
              <a:rPr lang="en-US" sz="2800" b="1" dirty="0"/>
              <a:t>Continental Congress </a:t>
            </a:r>
            <a:r>
              <a:rPr lang="en-US" sz="2800" dirty="0"/>
              <a:t>wrote the </a:t>
            </a:r>
            <a:r>
              <a:rPr lang="en-US" sz="2800" b="1" dirty="0">
                <a:solidFill>
                  <a:srgbClr val="0070C0"/>
                </a:solidFill>
              </a:rPr>
              <a:t>U.S. Constitution</a:t>
            </a:r>
            <a:r>
              <a:rPr lang="en-US" sz="2800" dirty="0"/>
              <a:t>, this document established the basic structure of our government.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It created a government in which  the people hold the power, they elect their own representatives,      as shown in the first three words.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0070C0"/>
                </a:solidFill>
              </a:rPr>
              <a:t>We the People…</a:t>
            </a:r>
          </a:p>
          <a:p>
            <a:pPr marL="0" indent="0" algn="ctr">
              <a:buNone/>
            </a:pPr>
            <a:r>
              <a:rPr lang="en-US" sz="2800" dirty="0"/>
              <a:t>Remember, before the Revolution,            the American colonists were not represented in the government.</a:t>
            </a:r>
          </a:p>
          <a:p>
            <a:endParaRPr lang="en-US" sz="2800" dirty="0"/>
          </a:p>
        </p:txBody>
      </p:sp>
      <p:pic>
        <p:nvPicPr>
          <p:cNvPr id="1028" name="Picture 4" descr="http://1.bp.blogspot.com/_cNfXHQHTJqs/TPw5PHYZyEI/AAAAAAAABkQ/6lcbFQdtnFM/s1600/constitutional-conven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116" y="914400"/>
            <a:ext cx="3228274" cy="22098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5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868362"/>
          </a:xfrm>
        </p:spPr>
        <p:txBody>
          <a:bodyPr/>
          <a:lstStyle/>
          <a:p>
            <a:r>
              <a:rPr lang="en-US" dirty="0">
                <a:latin typeface="Harlow Solid Italic" pitchFamily="82" charset="0"/>
              </a:rPr>
              <a:t>The Constitution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6096000" cy="5638800"/>
          </a:xfrm>
        </p:spPr>
        <p:txBody>
          <a:bodyPr>
            <a:normAutofit/>
          </a:bodyPr>
          <a:lstStyle/>
          <a:p>
            <a:r>
              <a:rPr lang="en-US" sz="2800" dirty="0"/>
              <a:t>The founding forefathers wanted to create a government that was strong enough to defend our nation’s interests and to promote our general welfare.</a:t>
            </a:r>
          </a:p>
          <a:p>
            <a:r>
              <a:rPr lang="en-US" sz="2800" dirty="0"/>
              <a:t>They gave national (federal) government many powers and they made the federal law supreme over any state law.</a:t>
            </a:r>
          </a:p>
          <a:p>
            <a:r>
              <a:rPr lang="en-US" sz="2800" dirty="0"/>
              <a:t>That’s why the Constitution is often called the - </a:t>
            </a:r>
          </a:p>
          <a:p>
            <a:pPr marL="0" indent="0" algn="ctr">
              <a:buNone/>
            </a:pPr>
            <a:r>
              <a:rPr lang="en-US" b="1" dirty="0"/>
              <a:t>Supreme Law of the Land</a:t>
            </a:r>
          </a:p>
        </p:txBody>
      </p:sp>
      <p:pic>
        <p:nvPicPr>
          <p:cNvPr id="2050" name="Picture 2" descr="E:\04 Foundations to American History\We The Peo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190" y="2895600"/>
            <a:ext cx="302418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ke.montgomery\Documents\A+ Pix\Govt\USA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965" y="358565"/>
            <a:ext cx="1904999" cy="21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7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04 Foundations to American History\3branches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" t="10394" r="4324" b="9954"/>
          <a:stretch/>
        </p:blipFill>
        <p:spPr bwMode="auto">
          <a:xfrm>
            <a:off x="5867400" y="2209800"/>
            <a:ext cx="3200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mike.montgomery\Documents\A+ Pix\Govt\preamb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213" y="181943"/>
            <a:ext cx="1438208" cy="183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arlow Solid Italic" pitchFamily="82" charset="0"/>
              </a:rPr>
              <a:t>The Constitution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066800"/>
            <a:ext cx="58674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The Constitution is divided into 3 parts.</a:t>
            </a:r>
          </a:p>
          <a:p>
            <a:r>
              <a:rPr lang="en-US" sz="3000" b="1" dirty="0"/>
              <a:t>The Preamble </a:t>
            </a:r>
          </a:p>
          <a:p>
            <a:pPr lvl="1"/>
            <a:r>
              <a:rPr lang="en-US" sz="2400" dirty="0"/>
              <a:t>Introduction explains goals of Constitution.</a:t>
            </a:r>
          </a:p>
          <a:p>
            <a:pPr lvl="1"/>
            <a:r>
              <a:rPr lang="en-US" sz="2400" dirty="0"/>
              <a:t>The part we all know because it starts with  “</a:t>
            </a:r>
            <a:r>
              <a:rPr lang="en-US" sz="2400" b="1" dirty="0"/>
              <a:t>We the People</a:t>
            </a:r>
            <a:r>
              <a:rPr lang="en-US" sz="2400" dirty="0"/>
              <a:t>…”</a:t>
            </a:r>
          </a:p>
          <a:p>
            <a:r>
              <a:rPr lang="en-US" sz="3000" b="1" dirty="0"/>
              <a:t>The Articles </a:t>
            </a:r>
          </a:p>
          <a:p>
            <a:pPr lvl="1"/>
            <a:r>
              <a:rPr lang="en-US" sz="2400" dirty="0"/>
              <a:t>Seven Articles establish the different parts            of government and the power and        responsibilities of each branch.</a:t>
            </a:r>
          </a:p>
          <a:p>
            <a:r>
              <a:rPr lang="en-US" sz="3000" b="1" dirty="0"/>
              <a:t>The Amendments</a:t>
            </a:r>
          </a:p>
          <a:p>
            <a:pPr lvl="1"/>
            <a:r>
              <a:rPr lang="en-US" sz="2400" dirty="0"/>
              <a:t>The changes that have been made</a:t>
            </a:r>
          </a:p>
          <a:p>
            <a:pPr lvl="1"/>
            <a:r>
              <a:rPr lang="en-US" sz="2400" b="1" dirty="0">
                <a:solidFill>
                  <a:srgbClr val="0070C0"/>
                </a:solidFill>
              </a:rPr>
              <a:t>First Ten Amendments </a:t>
            </a:r>
            <a:r>
              <a:rPr lang="en-US" sz="2400" dirty="0"/>
              <a:t>aka ‘</a:t>
            </a:r>
            <a:r>
              <a:rPr lang="en-US" sz="2400" b="1" dirty="0">
                <a:solidFill>
                  <a:srgbClr val="0070C0"/>
                </a:solidFill>
              </a:rPr>
              <a:t>Bill of Rights</a:t>
            </a:r>
            <a:r>
              <a:rPr lang="en-US" sz="2400" dirty="0"/>
              <a:t>’</a:t>
            </a:r>
          </a:p>
          <a:p>
            <a:pPr lvl="1"/>
            <a:r>
              <a:rPr lang="en-US" sz="2400" dirty="0"/>
              <a:t>17 Amendments have been added over last 200+ years for a total of 27 Amendments</a:t>
            </a:r>
          </a:p>
        </p:txBody>
      </p:sp>
      <p:pic>
        <p:nvPicPr>
          <p:cNvPr id="3075" name="Picture 3" descr="E:\04 Foundations to American History\billofrightshand.j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478" y="4343399"/>
            <a:ext cx="2753522" cy="233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09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1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150" y="0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Imprint MT Shadow" pitchFamily="82" charset="0"/>
              </a:rPr>
              <a:t>Legislative Branch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2013"/>
            <a:ext cx="8674750" cy="5044456"/>
          </a:xfrm>
        </p:spPr>
        <p:txBody>
          <a:bodyPr>
            <a:normAutofit fontScale="85000" lnSpcReduction="10000"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Legislative</a:t>
            </a:r>
            <a:r>
              <a:rPr lang="en-US" sz="3000" dirty="0">
                <a:solidFill>
                  <a:srgbClr val="0070C0"/>
                </a:solidFill>
              </a:rPr>
              <a:t> - </a:t>
            </a:r>
            <a:r>
              <a:rPr lang="en-US" sz="3000" dirty="0"/>
              <a:t>the </a:t>
            </a:r>
            <a:r>
              <a:rPr lang="en-US" sz="3000" b="1" dirty="0">
                <a:solidFill>
                  <a:srgbClr val="0070C0"/>
                </a:solidFill>
              </a:rPr>
              <a:t>Congress</a:t>
            </a:r>
            <a:r>
              <a:rPr lang="en-US" sz="3000" b="1" dirty="0"/>
              <a:t> </a:t>
            </a:r>
            <a:r>
              <a:rPr lang="en-US" sz="3000" dirty="0"/>
              <a:t>was established under </a:t>
            </a:r>
            <a:r>
              <a:rPr lang="en-US" sz="3000" b="1" dirty="0"/>
              <a:t>Article I</a:t>
            </a:r>
          </a:p>
          <a:p>
            <a:pPr marL="0" indent="0" algn="ctr">
              <a:buNone/>
            </a:pPr>
            <a:r>
              <a:rPr lang="en-US" sz="3000" b="1" dirty="0"/>
              <a:t>Congressmen are elected by the people of the USA</a:t>
            </a:r>
          </a:p>
          <a:p>
            <a:pPr lvl="1"/>
            <a:r>
              <a:rPr lang="en-US" sz="3300" b="1" dirty="0">
                <a:solidFill>
                  <a:srgbClr val="0070C0"/>
                </a:solidFill>
              </a:rPr>
              <a:t>Senate</a:t>
            </a:r>
            <a:r>
              <a:rPr lang="en-US" sz="3300" dirty="0"/>
              <a:t> </a:t>
            </a:r>
          </a:p>
          <a:p>
            <a:pPr lvl="2"/>
            <a:r>
              <a:rPr lang="en-US" sz="2800" dirty="0"/>
              <a:t>2 Senators for each state, </a:t>
            </a:r>
          </a:p>
          <a:p>
            <a:pPr lvl="2"/>
            <a:r>
              <a:rPr lang="en-US" sz="2800" dirty="0"/>
              <a:t>100 Senators total</a:t>
            </a:r>
          </a:p>
          <a:p>
            <a:pPr lvl="1"/>
            <a:r>
              <a:rPr lang="en-US" sz="3300" b="1" dirty="0">
                <a:solidFill>
                  <a:srgbClr val="0070C0"/>
                </a:solidFill>
              </a:rPr>
              <a:t>House of Representatives </a:t>
            </a:r>
            <a:endParaRPr lang="en-US" sz="3300" dirty="0"/>
          </a:p>
          <a:p>
            <a:pPr lvl="2"/>
            <a:r>
              <a:rPr lang="en-US" sz="2800" dirty="0"/>
              <a:t>based on a states population, bigger states = more ‘reps, </a:t>
            </a:r>
          </a:p>
          <a:p>
            <a:pPr lvl="2"/>
            <a:r>
              <a:rPr lang="en-US" sz="2800" dirty="0"/>
              <a:t>435 Representatives total</a:t>
            </a:r>
          </a:p>
          <a:p>
            <a:pPr lvl="1"/>
            <a:r>
              <a:rPr lang="en-US" sz="3300" dirty="0"/>
              <a:t>Create our </a:t>
            </a:r>
            <a:r>
              <a:rPr lang="en-US" sz="3300" b="1" dirty="0"/>
              <a:t>laws</a:t>
            </a:r>
          </a:p>
          <a:p>
            <a:pPr lvl="1"/>
            <a:r>
              <a:rPr lang="en-US" sz="3300" dirty="0"/>
              <a:t>Raise or lower our </a:t>
            </a:r>
            <a:r>
              <a:rPr lang="en-US" sz="3300" b="1" dirty="0"/>
              <a:t>taxes</a:t>
            </a:r>
          </a:p>
          <a:p>
            <a:pPr lvl="1"/>
            <a:r>
              <a:rPr lang="en-US" sz="3300" dirty="0"/>
              <a:t>Declare </a:t>
            </a:r>
            <a:r>
              <a:rPr lang="en-US" sz="3300" b="1" dirty="0"/>
              <a:t>war</a:t>
            </a:r>
          </a:p>
        </p:txBody>
      </p:sp>
      <p:pic>
        <p:nvPicPr>
          <p:cNvPr id="1026" name="Picture 2" descr="http://www.brown.edu/Departments/Swearer_Center/Literacy_Resources/baha/legisl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85" y="5045293"/>
            <a:ext cx="330517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comedycentral.mtvnimages.com/images/shows/tds/videos/season_18/18095/ds_18095_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6" r="32250"/>
          <a:stretch/>
        </p:blipFill>
        <p:spPr bwMode="auto">
          <a:xfrm>
            <a:off x="5674544" y="2720370"/>
            <a:ext cx="1387628" cy="162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cdn.ph.upi.com/sv/upi/UPI-28181368990291/2013/1/3e92284c43c0d810346391279697994e/Cornyn-Obama-crafting-coverup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" t="3" r="44465" b="13221"/>
          <a:stretch/>
        </p:blipFill>
        <p:spPr bwMode="auto">
          <a:xfrm>
            <a:off x="7387205" y="2667000"/>
            <a:ext cx="1420150" cy="162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6858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Constitution set up our government with 3 branches.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Legislative</a:t>
            </a:r>
            <a:r>
              <a:rPr lang="en-US" sz="2800" b="1" dirty="0"/>
              <a:t> – </a:t>
            </a:r>
            <a:r>
              <a:rPr lang="en-US" sz="2800" b="1" dirty="0">
                <a:solidFill>
                  <a:srgbClr val="FF0000"/>
                </a:solidFill>
              </a:rPr>
              <a:t>Executive</a:t>
            </a:r>
            <a:r>
              <a:rPr lang="en-US" sz="2800" b="1" dirty="0"/>
              <a:t> - </a:t>
            </a:r>
            <a:r>
              <a:rPr lang="en-US" sz="2800" b="1" dirty="0">
                <a:solidFill>
                  <a:srgbClr val="00B050"/>
                </a:solidFill>
              </a:rPr>
              <a:t>Judicial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584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8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8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8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3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8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8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43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8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98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8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r.photos3.fotosearch.com/bthumb/OMU/OMU118/01P02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779" y="5334000"/>
            <a:ext cx="1919917" cy="137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019" y="0"/>
            <a:ext cx="8229600" cy="914400"/>
          </a:xfrm>
        </p:spPr>
        <p:txBody>
          <a:bodyPr>
            <a:normAutofit fontScale="90000"/>
          </a:bodyPr>
          <a:lstStyle/>
          <a:p>
            <a:br>
              <a:rPr lang="en-US" sz="2800" dirty="0">
                <a:latin typeface="Guadalupe" pitchFamily="2" charset="0"/>
              </a:rPr>
            </a:br>
            <a:r>
              <a:rPr lang="en-US" sz="4000" dirty="0">
                <a:solidFill>
                  <a:srgbClr val="FF0000"/>
                </a:solidFill>
                <a:latin typeface="Imprint MT Shadow" pitchFamily="82" charset="0"/>
              </a:rPr>
              <a:t>Executive</a:t>
            </a:r>
            <a:r>
              <a:rPr lang="en-US" sz="4000" dirty="0">
                <a:latin typeface="Imprint MT Shadow" pitchFamily="82" charset="0"/>
              </a:rPr>
              <a:t> &amp; </a:t>
            </a:r>
            <a:r>
              <a:rPr lang="en-US" sz="4000" dirty="0">
                <a:solidFill>
                  <a:srgbClr val="00B050"/>
                </a:solidFill>
                <a:latin typeface="Imprint MT Shadow" pitchFamily="82" charset="0"/>
              </a:rPr>
              <a:t>Judicial</a:t>
            </a:r>
            <a:r>
              <a:rPr lang="en-US" sz="4000" dirty="0">
                <a:latin typeface="Imprint MT Shadow" pitchFamily="82" charset="0"/>
              </a:rPr>
              <a:t> Branches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185296"/>
            <a:ext cx="8881200" cy="2209801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Executive</a:t>
            </a:r>
            <a:r>
              <a:rPr lang="en-US" dirty="0"/>
              <a:t> – the </a:t>
            </a:r>
            <a:r>
              <a:rPr lang="en-US" b="1" dirty="0">
                <a:solidFill>
                  <a:srgbClr val="FF0000"/>
                </a:solidFill>
              </a:rPr>
              <a:t>President</a:t>
            </a:r>
            <a:r>
              <a:rPr lang="en-US" dirty="0"/>
              <a:t> was established under </a:t>
            </a:r>
            <a:r>
              <a:rPr lang="en-US" b="1" dirty="0"/>
              <a:t>Article II</a:t>
            </a:r>
          </a:p>
          <a:p>
            <a:pPr lvl="1"/>
            <a:r>
              <a:rPr lang="en-US" sz="2600" dirty="0"/>
              <a:t>Commander of the Military</a:t>
            </a:r>
          </a:p>
          <a:p>
            <a:pPr lvl="1"/>
            <a:r>
              <a:rPr lang="en-US" sz="2600" dirty="0"/>
              <a:t>Signs bills into law</a:t>
            </a:r>
          </a:p>
          <a:p>
            <a:pPr lvl="1"/>
            <a:r>
              <a:rPr lang="en-US" sz="2600" dirty="0"/>
              <a:t>Appoints Supreme Court judges</a:t>
            </a:r>
          </a:p>
        </p:txBody>
      </p:sp>
      <p:pic>
        <p:nvPicPr>
          <p:cNvPr id="2050" name="Picture 2" descr="http://minutemennews.com/wp-content/uploads/2012/12/3-White-Hou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617" y="1905000"/>
            <a:ext cx="2340276" cy="159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3800143"/>
            <a:ext cx="8957401" cy="2667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Judicial</a:t>
            </a:r>
            <a:r>
              <a:rPr lang="en-US" dirty="0"/>
              <a:t> – </a:t>
            </a:r>
            <a:r>
              <a:rPr lang="en-US" b="1" dirty="0"/>
              <a:t>Supreme Court was </a:t>
            </a:r>
            <a:r>
              <a:rPr lang="en-US" dirty="0"/>
              <a:t>established under </a:t>
            </a:r>
            <a:r>
              <a:rPr lang="en-US" b="1" dirty="0"/>
              <a:t>Article III</a:t>
            </a:r>
          </a:p>
          <a:p>
            <a:pPr lvl="1"/>
            <a:r>
              <a:rPr lang="en-US" sz="2600" dirty="0"/>
              <a:t>“</a:t>
            </a:r>
            <a:r>
              <a:rPr lang="en-US" sz="2600" b="1" dirty="0"/>
              <a:t>Marbury v Madison</a:t>
            </a:r>
            <a:r>
              <a:rPr lang="en-US" sz="2600" dirty="0"/>
              <a:t>” gave Supreme Court the power of </a:t>
            </a:r>
            <a:r>
              <a:rPr lang="en-US" sz="2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Judicial Review</a:t>
            </a:r>
            <a:r>
              <a:rPr lang="en-US" sz="2600" dirty="0"/>
              <a:t>, to determine if a law follows the Constitution.</a:t>
            </a:r>
          </a:p>
          <a:p>
            <a:pPr lvl="1"/>
            <a:r>
              <a:rPr lang="en-US" sz="2600" dirty="0"/>
              <a:t>Lower courts across the USA</a:t>
            </a:r>
          </a:p>
          <a:p>
            <a:pPr lvl="1"/>
            <a:r>
              <a:rPr lang="en-US" sz="2600" dirty="0"/>
              <a:t>9 Justices on the Court</a:t>
            </a:r>
          </a:p>
        </p:txBody>
      </p:sp>
      <p:pic>
        <p:nvPicPr>
          <p:cNvPr id="2053" name="Picture 5" descr="F:\04 Foundations to American History\supreme-court-justices-201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822" y="5133643"/>
            <a:ext cx="2401579" cy="157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82919" y="3657600"/>
            <a:ext cx="822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 descr="http://t1.gstatic.com/images?q=tbn:ANd9GcSO4JBRvrWHYJrfjyuGHia5eEBclbPPdgKy_nDdea3Zpj22q3Q0d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1" t="5941" r="21066" b="8726"/>
          <a:stretch/>
        </p:blipFill>
        <p:spPr bwMode="auto">
          <a:xfrm>
            <a:off x="7924799" y="1871330"/>
            <a:ext cx="1066637" cy="152376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8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E:\04 Foundations to American History\constitution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6" b="-115"/>
          <a:stretch/>
        </p:blipFill>
        <p:spPr bwMode="auto">
          <a:xfrm>
            <a:off x="6153428" y="2732314"/>
            <a:ext cx="1946701" cy="197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mike.montgomery\Documents\A+ Pix\Govt\Federali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390" y="5029200"/>
            <a:ext cx="2841625" cy="17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6096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Imprint MT Shadow" pitchFamily="82" charset="0"/>
              </a:rPr>
              <a:t>Principles of The Constitution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838200"/>
            <a:ext cx="5920235" cy="5867400"/>
          </a:xfrm>
        </p:spPr>
        <p:txBody>
          <a:bodyPr>
            <a:noAutofit/>
          </a:bodyPr>
          <a:lstStyle/>
          <a:p>
            <a:r>
              <a:rPr lang="en-US" sz="2800" b="1" u="sng" dirty="0"/>
              <a:t>Limited Government </a:t>
            </a:r>
            <a:r>
              <a:rPr lang="en-US" sz="2800" dirty="0"/>
              <a:t>– powers are limited by the Constitution.  King John signed Magna Carta in 1215 limiting the powers of the ruler.</a:t>
            </a:r>
          </a:p>
          <a:p>
            <a:r>
              <a:rPr lang="en-US" sz="2800" b="1" u="sng" dirty="0"/>
              <a:t>Popular Sovereignty </a:t>
            </a:r>
            <a:r>
              <a:rPr lang="en-US" sz="2800" dirty="0"/>
              <a:t>– the people hold the power and give the government its power.  We consent to be governed.</a:t>
            </a:r>
          </a:p>
          <a:p>
            <a:r>
              <a:rPr lang="en-US" sz="2800" b="1" u="sng" dirty="0"/>
              <a:t>Federalism</a:t>
            </a:r>
            <a:r>
              <a:rPr lang="en-US" sz="2800" dirty="0"/>
              <a:t> – power is divided between the national government and the states. Some are shared, some only for national, some only for the states.</a:t>
            </a:r>
          </a:p>
        </p:txBody>
      </p:sp>
      <p:pic>
        <p:nvPicPr>
          <p:cNvPr id="7174" name="Picture 6" descr="http://i.telegraph.co.uk/multimedia/archive/02439/BM4BMK_2439855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235" y="946462"/>
            <a:ext cx="2635936" cy="172053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09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mike.montgomery\Documents\A+ Pix\Govt\ChksNBal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8" r="14832"/>
          <a:stretch/>
        </p:blipFill>
        <p:spPr bwMode="auto">
          <a:xfrm>
            <a:off x="7009528" y="2716907"/>
            <a:ext cx="182880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ike.montgomery\Documents\A+ Pix\Govt\SepPowers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231" y="609600"/>
            <a:ext cx="236141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52400"/>
            <a:ext cx="6553200" cy="9445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Imprint MT Shadow" pitchFamily="82" charset="0"/>
              </a:rPr>
              <a:t>Principles of The Constitution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3" y="979714"/>
            <a:ext cx="6324600" cy="5878286"/>
          </a:xfrm>
        </p:spPr>
        <p:txBody>
          <a:bodyPr>
            <a:noAutofit/>
          </a:bodyPr>
          <a:lstStyle/>
          <a:p>
            <a:r>
              <a:rPr lang="en-US" sz="2800" b="1" u="sng" dirty="0"/>
              <a:t>Separation of Powers</a:t>
            </a:r>
            <a:r>
              <a:rPr lang="en-US" sz="2800" b="1" dirty="0"/>
              <a:t> </a:t>
            </a:r>
            <a:r>
              <a:rPr lang="en-US" sz="2800" dirty="0"/>
              <a:t>– federal government is divided into three separate branches.</a:t>
            </a:r>
          </a:p>
          <a:p>
            <a:r>
              <a:rPr lang="en-US" sz="2800" b="1" u="sng" dirty="0"/>
              <a:t>Checks and Balances</a:t>
            </a:r>
            <a:r>
              <a:rPr lang="en-US" sz="2800" b="1" dirty="0"/>
              <a:t> </a:t>
            </a:r>
            <a:r>
              <a:rPr lang="en-US" sz="2800" dirty="0"/>
              <a:t>– prevents any one branch from becoming too powerful, each branch can stop or ‘check’ the other two.</a:t>
            </a:r>
          </a:p>
          <a:p>
            <a:r>
              <a:rPr lang="en-US" sz="2800" b="1" u="sng" dirty="0"/>
              <a:t>Amendments</a:t>
            </a:r>
            <a:r>
              <a:rPr lang="en-US" sz="2800" dirty="0"/>
              <a:t> – Constitution allows for changes or ‘amendments’ to adapt to changing times and events.   </a:t>
            </a:r>
          </a:p>
          <a:p>
            <a:pPr lvl="1"/>
            <a:r>
              <a:rPr lang="en-US" dirty="0"/>
              <a:t>The 1</a:t>
            </a:r>
            <a:r>
              <a:rPr lang="en-US" baseline="30000" dirty="0"/>
              <a:t>st</a:t>
            </a:r>
            <a:r>
              <a:rPr lang="en-US" dirty="0"/>
              <a:t> 10 are the Bill of Rights.                 </a:t>
            </a:r>
          </a:p>
          <a:p>
            <a:pPr lvl="1"/>
            <a:r>
              <a:rPr lang="en-US" dirty="0"/>
              <a:t>There has been 27 all totaled</a:t>
            </a:r>
          </a:p>
        </p:txBody>
      </p:sp>
      <p:pic>
        <p:nvPicPr>
          <p:cNvPr id="5125" name="Picture 5" descr="C:\Users\mike.montgomery\Documents\A+ Pix\Govt\1STAMEN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" t="2626" r="6430" b="5475"/>
          <a:stretch/>
        </p:blipFill>
        <p:spPr bwMode="auto">
          <a:xfrm>
            <a:off x="7009528" y="4419600"/>
            <a:ext cx="1577994" cy="230124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23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0371"/>
            <a:ext cx="5029200" cy="51162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latin typeface="Imprint MT Shadow" pitchFamily="82" charset="0"/>
              </a:rPr>
              <a:t>John Jay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6858000" cy="5715000"/>
          </a:xfrm>
        </p:spPr>
        <p:txBody>
          <a:bodyPr>
            <a:noAutofit/>
          </a:bodyPr>
          <a:lstStyle/>
          <a:p>
            <a:r>
              <a:rPr lang="en-US" sz="2800" dirty="0"/>
              <a:t>John Jay was a member of the Continental Congress that created the Constitution.</a:t>
            </a:r>
          </a:p>
          <a:p>
            <a:r>
              <a:rPr lang="en-US" sz="2800" dirty="0"/>
              <a:t>Jay helped negotiate the ‘</a:t>
            </a:r>
            <a:r>
              <a:rPr lang="en-US" sz="2800" b="1" dirty="0">
                <a:solidFill>
                  <a:srgbClr val="0070C0"/>
                </a:solidFill>
              </a:rPr>
              <a:t>Treaty of Paris</a:t>
            </a:r>
            <a:r>
              <a:rPr lang="en-US" sz="2800" dirty="0"/>
              <a:t>’  ending the American Revolution.</a:t>
            </a:r>
          </a:p>
          <a:p>
            <a:r>
              <a:rPr lang="en-US" sz="2800" dirty="0"/>
              <a:t>One of the authors of the ‘</a:t>
            </a:r>
            <a:r>
              <a:rPr lang="en-US" sz="2800" b="1" dirty="0">
                <a:solidFill>
                  <a:srgbClr val="0070C0"/>
                </a:solidFill>
              </a:rPr>
              <a:t>Federalist Papers</a:t>
            </a:r>
            <a:r>
              <a:rPr lang="en-US" sz="2800" dirty="0"/>
              <a:t>’ used to convince Americans to support the Constitution.</a:t>
            </a:r>
          </a:p>
          <a:p>
            <a:r>
              <a:rPr lang="en-US" sz="2800" dirty="0"/>
              <a:t>Pres. G. Washington appointed John Jay as the </a:t>
            </a:r>
            <a:r>
              <a:rPr lang="en-US" sz="2800" b="1" dirty="0">
                <a:solidFill>
                  <a:srgbClr val="0070C0"/>
                </a:solidFill>
              </a:rPr>
              <a:t>1</a:t>
            </a:r>
            <a:r>
              <a:rPr lang="en-US" sz="2800" b="1" baseline="30000" dirty="0">
                <a:solidFill>
                  <a:srgbClr val="0070C0"/>
                </a:solidFill>
              </a:rPr>
              <a:t>st</a:t>
            </a:r>
            <a:r>
              <a:rPr lang="en-US" sz="2800" b="1" dirty="0">
                <a:solidFill>
                  <a:srgbClr val="0070C0"/>
                </a:solidFill>
              </a:rPr>
              <a:t> Chief Justice of the Supreme Court</a:t>
            </a:r>
            <a:r>
              <a:rPr lang="en-US" sz="2800" dirty="0"/>
              <a:t>.</a:t>
            </a:r>
          </a:p>
          <a:p>
            <a:r>
              <a:rPr lang="en-US" sz="2800" dirty="0"/>
              <a:t>Jay later served a governor of New York where he worked to fix prison problems and to abolish slavery</a:t>
            </a:r>
          </a:p>
        </p:txBody>
      </p:sp>
      <p:pic>
        <p:nvPicPr>
          <p:cNvPr id="8194" name="Picture 2" descr="E:\04 Foundations to American History\Jay Joh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231" y="228600"/>
            <a:ext cx="1705811" cy="22098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t3.gstatic.com/images?q=tbn:ANd9GcRj_CcTW-GgFHglr_Xo0ft9mNfe_IsSctS6tVS3x2A2vrexcYI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521" y="2590800"/>
            <a:ext cx="1705811" cy="201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mike.montgomery\Documents\A+ Pix\Govt\fedpaper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742" y="4800598"/>
            <a:ext cx="1505368" cy="197167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02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792162"/>
          </a:xfrm>
        </p:spPr>
        <p:txBody>
          <a:bodyPr/>
          <a:lstStyle/>
          <a:p>
            <a:r>
              <a:rPr lang="en-US" dirty="0">
                <a:latin typeface="Lucida Calligraphy" pitchFamily="66" charset="0"/>
              </a:rPr>
              <a:t>The Bill of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6400800" cy="5638800"/>
          </a:xfrm>
        </p:spPr>
        <p:txBody>
          <a:bodyPr>
            <a:normAutofit/>
          </a:bodyPr>
          <a:lstStyle/>
          <a:p>
            <a:r>
              <a:rPr lang="en-US" sz="2800" dirty="0"/>
              <a:t>When the Constitution was first created in 1787, not everyone thought it did enough to protect our individual rights.</a:t>
            </a:r>
          </a:p>
          <a:p>
            <a:r>
              <a:rPr lang="en-US" sz="2800" dirty="0">
                <a:solidFill>
                  <a:srgbClr val="0070C0"/>
                </a:solidFill>
              </a:rPr>
              <a:t>The </a:t>
            </a:r>
            <a:r>
              <a:rPr lang="en-US" sz="2800" b="1" i="1" dirty="0">
                <a:solidFill>
                  <a:srgbClr val="0070C0"/>
                </a:solidFill>
              </a:rPr>
              <a:t>Federalist Papers </a:t>
            </a:r>
            <a:r>
              <a:rPr lang="en-US" sz="2800" dirty="0">
                <a:solidFill>
                  <a:srgbClr val="0070C0"/>
                </a:solidFill>
              </a:rPr>
              <a:t>helped convince many that the Constitution would work.</a:t>
            </a:r>
          </a:p>
          <a:p>
            <a:r>
              <a:rPr lang="en-US" sz="2800" dirty="0"/>
              <a:t>To make sure of everyone’s support, when the Continental Congress met again in 1789 they added ten amendments to aid in </a:t>
            </a:r>
            <a:r>
              <a:rPr lang="en-US" sz="2800" dirty="0">
                <a:solidFill>
                  <a:srgbClr val="FF0000"/>
                </a:solidFill>
              </a:rPr>
              <a:t>protecting our individual liberties and freedoms</a:t>
            </a:r>
            <a:r>
              <a:rPr lang="en-US" sz="2800" dirty="0"/>
              <a:t>.</a:t>
            </a:r>
          </a:p>
          <a:p>
            <a:r>
              <a:rPr lang="en-US" sz="2800" dirty="0"/>
              <a:t>These </a:t>
            </a:r>
            <a:r>
              <a:rPr lang="en-US" sz="2800" b="1" dirty="0">
                <a:solidFill>
                  <a:srgbClr val="FF0000"/>
                </a:solidFill>
              </a:rPr>
              <a:t>1st Ten Amendments </a:t>
            </a:r>
            <a:r>
              <a:rPr lang="en-US" sz="2800" dirty="0"/>
              <a:t>became known as the </a:t>
            </a:r>
            <a:r>
              <a:rPr lang="en-US" sz="2800" b="1" dirty="0">
                <a:solidFill>
                  <a:srgbClr val="FF0000"/>
                </a:solidFill>
              </a:rPr>
              <a:t>Bill of Rights</a:t>
            </a:r>
            <a:r>
              <a:rPr lang="en-US" sz="2800" dirty="0"/>
              <a:t>.</a:t>
            </a:r>
          </a:p>
        </p:txBody>
      </p:sp>
      <p:pic>
        <p:nvPicPr>
          <p:cNvPr id="9218" name="Picture 2" descr="http://www.spacecoastfreedom.com/main/sites/default/files/Federalist%20Papers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95400"/>
            <a:ext cx="2553092" cy="2057400"/>
          </a:xfrm>
          <a:prstGeom prst="rect">
            <a:avLst/>
          </a:prstGeom>
          <a:noFill/>
          <a:ln w="317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http://www.stanford.edu/dept/CTL/cgi-bin/academicskillscoaching/wp-content/uploads/2013/01/bill-of-right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680" y="4670479"/>
            <a:ext cx="2892120" cy="2071860"/>
          </a:xfrm>
          <a:prstGeom prst="rect">
            <a:avLst/>
          </a:prstGeom>
          <a:noFill/>
          <a:ln w="317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98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images4.fanpop.com/image/photos/21700000/Freedom-of-Speech-united-states-of-america-21760995-960-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629" y="3810000"/>
            <a:ext cx="345439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"/>
            <a:ext cx="5301343" cy="9144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Lucida Calligraphy" pitchFamily="66" charset="0"/>
              </a:rPr>
              <a:t>The Bill of Rights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6820"/>
            <a:ext cx="6248400" cy="5468780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Freedom of Religion</a:t>
            </a:r>
          </a:p>
          <a:p>
            <a:pPr lvl="1"/>
            <a:r>
              <a:rPr lang="en-US" sz="2400" dirty="0"/>
              <a:t>many who came to America came for religious freedoms, they didn’t want to be told by their government what they had to believe in.</a:t>
            </a:r>
          </a:p>
          <a:p>
            <a:r>
              <a:rPr lang="en-US" sz="2800" b="1" dirty="0"/>
              <a:t>Freedom of Speech</a:t>
            </a:r>
          </a:p>
          <a:p>
            <a:pPr lvl="1"/>
            <a:r>
              <a:rPr lang="en-US" sz="2400" dirty="0"/>
              <a:t>Protects our freedom to say or write most things.</a:t>
            </a:r>
          </a:p>
          <a:p>
            <a:pPr lvl="1"/>
            <a:r>
              <a:rPr lang="en-US" sz="2400" dirty="0"/>
              <a:t>You cannot be jailed for criticizing your government, as was formerly done.</a:t>
            </a:r>
          </a:p>
          <a:p>
            <a:pPr lvl="1"/>
            <a:r>
              <a:rPr lang="en-US" sz="2400" dirty="0"/>
              <a:t>BUT, you cannot create a ‘clear and present danger’ with your speech that might harm others, such as yelling fire       in a crowded place.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72296" y="0"/>
            <a:ext cx="4234543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Lucida Calligraphy" pitchFamily="66" charset="0"/>
              </a:rPr>
              <a:t>1</a:t>
            </a:r>
            <a:r>
              <a:rPr lang="en-US" sz="3200" b="1" baseline="30000" dirty="0">
                <a:latin typeface="Lucida Calligraphy" pitchFamily="66" charset="0"/>
              </a:rPr>
              <a:t>st</a:t>
            </a:r>
            <a:r>
              <a:rPr lang="en-US" sz="3200" b="1" dirty="0">
                <a:latin typeface="Lucida Calligraphy" pitchFamily="66" charset="0"/>
              </a:rPr>
              <a:t> Amendment</a:t>
            </a:r>
            <a:endParaRPr lang="en-US" sz="3200" b="1" dirty="0"/>
          </a:p>
        </p:txBody>
      </p:sp>
      <p:pic>
        <p:nvPicPr>
          <p:cNvPr id="13314" name="Picture 2" descr="http://4.bp.blogspot.com/-mTK18t12OO0/UOncMNCt7gI/AAAAAAAAFpo/U9MBfX3hJVc/s400/freedom_religion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406" y="1447800"/>
            <a:ext cx="2673194" cy="150467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744377"/>
            <a:ext cx="792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The First Amendment is actually 5 different amendments.</a:t>
            </a:r>
          </a:p>
        </p:txBody>
      </p:sp>
    </p:spTree>
    <p:extLst>
      <p:ext uri="{BB962C8B-B14F-4D97-AF65-F5344CB8AC3E}">
        <p14:creationId xmlns:p14="http://schemas.microsoft.com/office/powerpoint/2010/main" val="250725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American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To show their displeasure with these ‘</a:t>
            </a:r>
            <a:r>
              <a:rPr lang="en-US" sz="2800" i="1" u="sng" dirty="0"/>
              <a:t>Acts</a:t>
            </a:r>
            <a:r>
              <a:rPr lang="en-US" sz="2800" dirty="0"/>
              <a:t>’ the colonists came up with the slogan of :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No Taxation Without Representation</a:t>
            </a:r>
            <a:endParaRPr lang="en-US" dirty="0"/>
          </a:p>
          <a:p>
            <a:r>
              <a:rPr lang="en-US" sz="2800" dirty="0"/>
              <a:t>By 1773 the colonists had begun protesting, they </a:t>
            </a:r>
            <a:r>
              <a:rPr lang="en-US" sz="2800" i="1" dirty="0"/>
              <a:t>boycotted</a:t>
            </a:r>
            <a:r>
              <a:rPr lang="en-US" sz="2800" dirty="0"/>
              <a:t> </a:t>
            </a:r>
            <a:r>
              <a:rPr lang="en-US" sz="2000" dirty="0"/>
              <a:t>(refused to buy)  </a:t>
            </a:r>
            <a:r>
              <a:rPr lang="en-US" sz="2800" dirty="0"/>
              <a:t>British goods, some dressed as Indians and dumped tea off of a British ship.</a:t>
            </a:r>
          </a:p>
          <a:p>
            <a:r>
              <a:rPr lang="en-US" sz="2800" dirty="0"/>
              <a:t>By 1775, the colonists and British soldiers exchanged shots at </a:t>
            </a:r>
            <a:r>
              <a:rPr lang="en-US" sz="2800" b="1" dirty="0">
                <a:solidFill>
                  <a:srgbClr val="0070C0"/>
                </a:solidFill>
              </a:rPr>
              <a:t>Lexington &amp; Concord</a:t>
            </a:r>
            <a:r>
              <a:rPr lang="en-US" sz="2800" dirty="0"/>
              <a:t>, the first battle of the American Revolution!</a:t>
            </a:r>
          </a:p>
        </p:txBody>
      </p:sp>
      <p:pic>
        <p:nvPicPr>
          <p:cNvPr id="1026" name="Picture 2" descr="C:\Users\mike.montgomery\Documents\A+ Pix\Am Rev\amrevbatt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11064"/>
            <a:ext cx="2057400" cy="14707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94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1229"/>
            <a:ext cx="6202478" cy="5530678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Freedom of the Press</a:t>
            </a:r>
          </a:p>
          <a:p>
            <a:pPr lvl="1"/>
            <a:r>
              <a:rPr lang="en-US" sz="2400" dirty="0"/>
              <a:t>Allows newspapers, radio, television, or the internet to write or publish what they want to without fear of punishment.</a:t>
            </a:r>
          </a:p>
          <a:p>
            <a:pPr lvl="1"/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need a free press in a democracy to be informed voters!</a:t>
            </a:r>
          </a:p>
          <a:p>
            <a:r>
              <a:rPr lang="en-US" sz="2800" b="1" dirty="0"/>
              <a:t>Freedom of Assembly</a:t>
            </a:r>
          </a:p>
          <a:p>
            <a:pPr lvl="1"/>
            <a:r>
              <a:rPr lang="en-US" sz="2400" dirty="0"/>
              <a:t>During the Revolution it was illegal to gather in groups of more than three, we now have the right to peaceful assembly.</a:t>
            </a:r>
          </a:p>
          <a:p>
            <a:r>
              <a:rPr lang="en-US" sz="2800" b="1" dirty="0"/>
              <a:t>Freedom to Petition</a:t>
            </a:r>
            <a:endParaRPr lang="en-US" sz="2800" dirty="0"/>
          </a:p>
          <a:p>
            <a:pPr lvl="1"/>
            <a:r>
              <a:rPr lang="en-US" sz="2400" dirty="0"/>
              <a:t>You have the right to write to government officials asking them to change a law or create a law without fear of punishment.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06829"/>
            <a:ext cx="5301343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Lucida Calligraphy" pitchFamily="66" charset="0"/>
              </a:rPr>
              <a:t>The Bill of Rights</a:t>
            </a: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57056" y="152400"/>
            <a:ext cx="4234543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Lucida Calligraphy" pitchFamily="66" charset="0"/>
              </a:rPr>
              <a:t>1</a:t>
            </a:r>
            <a:r>
              <a:rPr lang="en-US" sz="3200" b="1" baseline="30000" dirty="0">
                <a:latin typeface="Lucida Calligraphy" pitchFamily="66" charset="0"/>
              </a:rPr>
              <a:t>st</a:t>
            </a:r>
            <a:r>
              <a:rPr lang="en-US" sz="3200" b="1" dirty="0">
                <a:latin typeface="Lucida Calligraphy" pitchFamily="66" charset="0"/>
              </a:rPr>
              <a:t> Amendment</a:t>
            </a:r>
            <a:endParaRPr lang="en-US" sz="3200" b="1" dirty="0"/>
          </a:p>
        </p:txBody>
      </p:sp>
      <p:pic>
        <p:nvPicPr>
          <p:cNvPr id="12290" name="Picture 2" descr="http://rsrc.psychologytoday.com/files/imagecache/article-inline-half/blogs/38/2008/04/401-742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382" y="1066800"/>
            <a:ext cx="1338740" cy="162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E:\04 Foundations to American History\6f15a36798961322c4d605661ab2b7f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260" y="944778"/>
            <a:ext cx="1504519" cy="193330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04 Foundations to American History\imagesCAWSYAD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505" y="3057299"/>
            <a:ext cx="2376384" cy="1581376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.gopetition.com/images2/static/static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315" y="4876800"/>
            <a:ext cx="1500807" cy="177510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91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6019800" cy="5334000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2</a:t>
            </a:r>
            <a:r>
              <a:rPr lang="en-US" sz="2800" b="1" baseline="30000" dirty="0"/>
              <a:t>nd</a:t>
            </a:r>
            <a:r>
              <a:rPr lang="en-US" sz="2800" b="1" dirty="0"/>
              <a:t> - Right to Bear Arms </a:t>
            </a:r>
          </a:p>
          <a:p>
            <a:pPr lvl="1"/>
            <a:r>
              <a:rPr lang="en-US" sz="2600" dirty="0"/>
              <a:t>People have a right to ‘bear arms’.</a:t>
            </a:r>
          </a:p>
          <a:p>
            <a:pPr lvl="1"/>
            <a:r>
              <a:rPr lang="en-US" sz="2600" dirty="0"/>
              <a:t>‘a well regulated military is necessary to security of a free state’.</a:t>
            </a:r>
          </a:p>
          <a:p>
            <a:pPr lvl="1"/>
            <a:r>
              <a:rPr lang="en-US" sz="2600" dirty="0"/>
              <a:t>What about automatic weapons????</a:t>
            </a:r>
          </a:p>
          <a:p>
            <a:pPr lvl="1"/>
            <a:endParaRPr lang="en-US" sz="2200" dirty="0"/>
          </a:p>
          <a:p>
            <a:r>
              <a:rPr lang="en-US" sz="2600" dirty="0"/>
              <a:t> </a:t>
            </a:r>
            <a:r>
              <a:rPr lang="en-US" sz="2800" b="1" dirty="0"/>
              <a:t>3</a:t>
            </a:r>
            <a:r>
              <a:rPr lang="en-US" sz="2800" b="1" baseline="30000" dirty="0"/>
              <a:t>rd</a:t>
            </a:r>
            <a:r>
              <a:rPr lang="en-US" sz="2800" b="1" dirty="0"/>
              <a:t> -</a:t>
            </a:r>
            <a:r>
              <a:rPr lang="en-US" sz="2800" dirty="0"/>
              <a:t> </a:t>
            </a:r>
            <a:r>
              <a:rPr lang="en-US" sz="2800" b="1" dirty="0"/>
              <a:t>Prohibits Quartering of Soldiers</a:t>
            </a:r>
          </a:p>
          <a:p>
            <a:pPr lvl="1"/>
            <a:r>
              <a:rPr lang="en-US" sz="2600" dirty="0"/>
              <a:t>During Revolution the King placed troops in homes of civilians at their expense.</a:t>
            </a:r>
          </a:p>
          <a:p>
            <a:pPr lvl="1"/>
            <a:r>
              <a:rPr lang="en-US" sz="2600" dirty="0"/>
              <a:t>This prevents the government from placing soldiers in a civilian’s home.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06829"/>
            <a:ext cx="5301343" cy="9144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Lucida Calligraphy" pitchFamily="66" charset="0"/>
              </a:rPr>
              <a:t>The Bill of Rights</a:t>
            </a: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57056" y="152400"/>
            <a:ext cx="423454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Lucida Calligraphy" pitchFamily="66" charset="0"/>
              </a:rPr>
              <a:t>2</a:t>
            </a:r>
            <a:r>
              <a:rPr lang="en-US" sz="3200" b="1" baseline="30000" dirty="0">
                <a:latin typeface="Lucida Calligraphy" pitchFamily="66" charset="0"/>
              </a:rPr>
              <a:t>nd</a:t>
            </a:r>
            <a:r>
              <a:rPr lang="en-US" sz="3200" b="1" dirty="0">
                <a:latin typeface="Lucida Calligraphy" pitchFamily="66" charset="0"/>
              </a:rPr>
              <a:t> &amp; 3rd Amendments</a:t>
            </a:r>
            <a:endParaRPr lang="en-US" sz="3200" b="1" dirty="0"/>
          </a:p>
        </p:txBody>
      </p:sp>
      <p:pic>
        <p:nvPicPr>
          <p:cNvPr id="2051" name="Picture 3" descr="F:\04 Foundations to American History\3r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53" r="7692" b="5882"/>
          <a:stretch/>
        </p:blipFill>
        <p:spPr bwMode="auto">
          <a:xfrm>
            <a:off x="6729059" y="4023359"/>
            <a:ext cx="2038350" cy="264985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04 Foundations to American History\2nd be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209" y="1600200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prep-blog.com/wp-content/uploads/2013/04/second-amendment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209" y="1400175"/>
            <a:ext cx="2362200" cy="23622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3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76" y="990600"/>
            <a:ext cx="8899044" cy="137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The 4</a:t>
            </a:r>
            <a:r>
              <a:rPr lang="en-US" sz="2800" baseline="30000" dirty="0"/>
              <a:t>th</a:t>
            </a:r>
            <a:r>
              <a:rPr lang="en-US" sz="2800" dirty="0"/>
              <a:t>, 5</a:t>
            </a:r>
            <a:r>
              <a:rPr lang="en-US" sz="2800" baseline="30000" dirty="0"/>
              <a:t>th</a:t>
            </a:r>
            <a:r>
              <a:rPr lang="en-US" sz="2800" dirty="0"/>
              <a:t>, 6</a:t>
            </a:r>
            <a:r>
              <a:rPr lang="en-US" sz="2800" baseline="30000" dirty="0"/>
              <a:t>th</a:t>
            </a:r>
            <a:r>
              <a:rPr lang="en-US" sz="2800" dirty="0"/>
              <a:t> and 8</a:t>
            </a:r>
            <a:r>
              <a:rPr lang="en-US" sz="2800" baseline="30000" dirty="0"/>
              <a:t>th</a:t>
            </a:r>
            <a:r>
              <a:rPr lang="en-US" sz="2800" dirty="0"/>
              <a:t> Amendments prohibits government officials from taking away a person’s life, liberty or property without following certain fair and reasonable procedures.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06829"/>
            <a:ext cx="5301343" cy="9144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Lucida Calligraphy" pitchFamily="66" charset="0"/>
              </a:rPr>
              <a:t>The Bill of Rights</a:t>
            </a:r>
            <a:endParaRPr lang="en-US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57056" y="152400"/>
            <a:ext cx="4234543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Lucida Calligraphy" pitchFamily="66" charset="0"/>
              </a:rPr>
              <a:t>4th Amendment</a:t>
            </a:r>
            <a:endParaRPr lang="en-US" sz="32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6027" y="2667000"/>
            <a:ext cx="5457497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075" y="2581274"/>
            <a:ext cx="6019800" cy="427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4</a:t>
            </a:r>
            <a:r>
              <a:rPr lang="en-US" sz="2800" b="1" baseline="30000" dirty="0"/>
              <a:t>th</a:t>
            </a:r>
            <a:r>
              <a:rPr lang="en-US" sz="2800" b="1" dirty="0"/>
              <a:t> – No Unreasonable Searches</a:t>
            </a:r>
            <a:endParaRPr lang="en-US" sz="2800" dirty="0"/>
          </a:p>
          <a:p>
            <a:pPr lvl="1"/>
            <a:r>
              <a:rPr lang="en-US" sz="2600" dirty="0"/>
              <a:t>Colonists were smuggling products so as not to pay the British taxes, </a:t>
            </a:r>
          </a:p>
          <a:p>
            <a:pPr lvl="1"/>
            <a:r>
              <a:rPr lang="en-US" sz="2600" dirty="0"/>
              <a:t>British government officials would randomly search a colonists property looking for smuggled goods.</a:t>
            </a:r>
          </a:p>
          <a:p>
            <a:pPr lvl="1"/>
            <a:r>
              <a:rPr lang="en-US" sz="2600" dirty="0"/>
              <a:t>Now a judge has to sign a ‘</a:t>
            </a:r>
            <a:r>
              <a:rPr lang="en-US" sz="2600" b="1" dirty="0"/>
              <a:t>search warrant</a:t>
            </a:r>
            <a:r>
              <a:rPr lang="en-US" sz="2600" dirty="0"/>
              <a:t>’ before your property can be legally searched</a:t>
            </a:r>
          </a:p>
        </p:txBody>
      </p:sp>
      <p:pic>
        <p:nvPicPr>
          <p:cNvPr id="3074" name="Picture 2" descr="http://joeforamerica.com/wp-content/uploads/2013/04/Fourth-Amendme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4"/>
          <a:stretch/>
        </p:blipFill>
        <p:spPr bwMode="auto">
          <a:xfrm>
            <a:off x="6400800" y="2581275"/>
            <a:ext cx="2560320" cy="374332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ages.sodahead.com/polls/000234872/polls_warrant_4256_268448_answer_1_xlarge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t="21887" r="8309" b="22729"/>
          <a:stretch/>
        </p:blipFill>
        <p:spPr bwMode="auto">
          <a:xfrm>
            <a:off x="6839229" y="5743918"/>
            <a:ext cx="1683462" cy="109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27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2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00295 0.26944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5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villageofalsip.org/images/judge_gavel_mw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78" y="4800600"/>
            <a:ext cx="1950225" cy="169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6850679" cy="4648199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/>
              <a:t>Eminent Domain </a:t>
            </a:r>
            <a:r>
              <a:rPr lang="en-US" sz="2600" dirty="0"/>
              <a:t>gives government the right to take private property for public use, but they must give you fair </a:t>
            </a:r>
            <a:r>
              <a:rPr lang="en-US" sz="2600" u="sng" dirty="0"/>
              <a:t>compensation</a:t>
            </a:r>
            <a:r>
              <a:rPr lang="en-US" sz="2600" dirty="0"/>
              <a:t> </a:t>
            </a:r>
            <a:r>
              <a:rPr lang="en-US" sz="1900" dirty="0"/>
              <a:t>(payment) </a:t>
            </a:r>
            <a:r>
              <a:rPr lang="en-US" sz="2600" dirty="0"/>
              <a:t>for the property. Like taking your home to build a road.</a:t>
            </a:r>
          </a:p>
          <a:p>
            <a:r>
              <a:rPr lang="en-US" sz="3000" b="1" dirty="0"/>
              <a:t>Double Jeopardy</a:t>
            </a:r>
            <a:r>
              <a:rPr lang="en-US" sz="3000" dirty="0"/>
              <a:t> </a:t>
            </a:r>
            <a:r>
              <a:rPr lang="en-US" sz="2600" dirty="0"/>
              <a:t>cannot be tried for the same crime twice.  Like OJ Simpson.</a:t>
            </a:r>
          </a:p>
          <a:p>
            <a:r>
              <a:rPr lang="en-US" sz="3000" b="1" dirty="0"/>
              <a:t>Grand Jury</a:t>
            </a:r>
            <a:r>
              <a:rPr lang="en-US" sz="3000" dirty="0"/>
              <a:t> </a:t>
            </a:r>
            <a:r>
              <a:rPr lang="en-US" sz="2600" dirty="0"/>
              <a:t>is required to issue an</a:t>
            </a:r>
            <a:r>
              <a:rPr lang="en-US" sz="2600" b="1" dirty="0"/>
              <a:t> indictment </a:t>
            </a:r>
            <a:r>
              <a:rPr lang="en-US" sz="2600" dirty="0"/>
              <a:t>before you can be tried for a serious crime.</a:t>
            </a:r>
            <a:endParaRPr lang="en-US" sz="2600" b="1" dirty="0"/>
          </a:p>
          <a:p>
            <a:r>
              <a:rPr lang="en-US" sz="3000" b="1" dirty="0"/>
              <a:t>Self-Incrimination</a:t>
            </a:r>
            <a:r>
              <a:rPr lang="en-US" sz="2600" b="1" dirty="0"/>
              <a:t> </a:t>
            </a:r>
            <a:r>
              <a:rPr lang="en-US" sz="2600" dirty="0"/>
              <a:t>cannot be forced to testify against yourself.  Supreme Court ruling of  </a:t>
            </a:r>
            <a:r>
              <a:rPr lang="en-US" sz="2600" b="1" i="1" u="sng" dirty="0"/>
              <a:t>Miranda v. Arizona</a:t>
            </a:r>
            <a:r>
              <a:rPr lang="en-US" sz="2600" dirty="0"/>
              <a:t> says you must be informed of your rights or what you say cannot be used.</a:t>
            </a:r>
          </a:p>
          <a:p>
            <a:endParaRPr lang="en-US" sz="2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5301343" cy="9144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Lucida Calligraphy" pitchFamily="66" charset="0"/>
              </a:rPr>
              <a:t>The Bill of Rights</a:t>
            </a:r>
            <a:endParaRPr lang="en-US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57056" y="76200"/>
            <a:ext cx="4234543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Lucida Calligraphy" pitchFamily="66" charset="0"/>
              </a:rPr>
              <a:t>5th Amendment</a:t>
            </a:r>
            <a:endParaRPr lang="en-US" sz="32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399" y="762001"/>
            <a:ext cx="8839199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/>
              <a:t>5</a:t>
            </a:r>
            <a:r>
              <a:rPr lang="en-US" sz="2800" b="1" baseline="30000" dirty="0"/>
              <a:t>th</a:t>
            </a:r>
            <a:r>
              <a:rPr lang="en-US" sz="2800" dirty="0"/>
              <a:t> - A person cannot be deprived of life, liberty, or property without “</a:t>
            </a:r>
            <a:r>
              <a:rPr lang="en-US" sz="2800" b="1" dirty="0">
                <a:solidFill>
                  <a:srgbClr val="FF0000"/>
                </a:solidFill>
              </a:rPr>
              <a:t>due process of law</a:t>
            </a:r>
            <a:r>
              <a:rPr lang="en-US" sz="2800" dirty="0"/>
              <a:t>”. Certain legal procedures must be carried out before a person can be punished.</a:t>
            </a:r>
          </a:p>
        </p:txBody>
      </p:sp>
      <p:pic>
        <p:nvPicPr>
          <p:cNvPr id="1026" name="Picture 2" descr="E:\04 Foundations to American History\eminent_domain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382" y="2209800"/>
            <a:ext cx="1883818" cy="2256441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04 Foundations to American History\Miranda Warning cha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636" y="4800600"/>
            <a:ext cx="2458225" cy="191550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60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2514"/>
            <a:ext cx="6172200" cy="4992086"/>
          </a:xfrm>
        </p:spPr>
        <p:txBody>
          <a:bodyPr>
            <a:normAutofit/>
          </a:bodyPr>
          <a:lstStyle/>
          <a:p>
            <a:r>
              <a:rPr lang="en-US" sz="2800" b="1" dirty="0"/>
              <a:t>6</a:t>
            </a:r>
            <a:r>
              <a:rPr lang="en-US" sz="2800" b="1" baseline="30000" dirty="0"/>
              <a:t>th</a:t>
            </a:r>
            <a:r>
              <a:rPr lang="en-US" sz="2800" b="1" dirty="0"/>
              <a:t> Fair and Impartial Trial</a:t>
            </a:r>
            <a:endParaRPr lang="en-US" sz="2800" dirty="0"/>
          </a:p>
          <a:p>
            <a:pPr lvl="1"/>
            <a:r>
              <a:rPr lang="en-US" sz="2400" dirty="0"/>
              <a:t>Must be told of charges against them</a:t>
            </a:r>
          </a:p>
          <a:p>
            <a:pPr lvl="1"/>
            <a:r>
              <a:rPr lang="en-US" sz="2400" dirty="0"/>
              <a:t>Right to a trial by jury</a:t>
            </a:r>
          </a:p>
          <a:p>
            <a:pPr lvl="1"/>
            <a:r>
              <a:rPr lang="en-US" sz="2400" dirty="0"/>
              <a:t>Right to be represented by a lawyer</a:t>
            </a:r>
          </a:p>
          <a:p>
            <a:pPr lvl="1"/>
            <a:endParaRPr lang="en-US" sz="2200" dirty="0"/>
          </a:p>
          <a:p>
            <a:r>
              <a:rPr lang="en-US" sz="2800" b="1" dirty="0"/>
              <a:t>8</a:t>
            </a:r>
            <a:r>
              <a:rPr lang="en-US" sz="2800" b="1" baseline="30000" dirty="0"/>
              <a:t>th</a:t>
            </a:r>
            <a:r>
              <a:rPr lang="en-US" sz="2800" b="1" dirty="0"/>
              <a:t> No Cruel or Unusual Punishment</a:t>
            </a:r>
            <a:endParaRPr lang="en-US" sz="2800" dirty="0"/>
          </a:p>
          <a:p>
            <a:pPr lvl="1"/>
            <a:r>
              <a:rPr lang="en-US" sz="2400" dirty="0"/>
              <a:t>No high bail</a:t>
            </a:r>
          </a:p>
          <a:p>
            <a:pPr lvl="1"/>
            <a:r>
              <a:rPr lang="en-US" sz="2400" dirty="0"/>
              <a:t>Punishment must fit the crime</a:t>
            </a:r>
          </a:p>
          <a:p>
            <a:pPr lvl="1"/>
            <a:r>
              <a:rPr lang="en-US" sz="2400" dirty="0"/>
              <a:t>No cruel punishments</a:t>
            </a:r>
          </a:p>
          <a:p>
            <a:pPr lvl="1"/>
            <a:r>
              <a:rPr lang="en-US" sz="2400" dirty="0"/>
              <a:t>No torture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06829"/>
            <a:ext cx="5301343" cy="9144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Lucida Calligraphy" pitchFamily="66" charset="0"/>
              </a:rPr>
              <a:t>The Bill of Rights</a:t>
            </a: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57056" y="152400"/>
            <a:ext cx="423454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Lucida Calligraphy" pitchFamily="66" charset="0"/>
              </a:rPr>
              <a:t>6</a:t>
            </a:r>
            <a:r>
              <a:rPr lang="en-US" sz="3200" b="1" baseline="30000" dirty="0">
                <a:latin typeface="Lucida Calligraphy" pitchFamily="66" charset="0"/>
              </a:rPr>
              <a:t>th</a:t>
            </a:r>
            <a:r>
              <a:rPr lang="en-US" sz="3200" b="1" dirty="0">
                <a:latin typeface="Lucida Calligraphy" pitchFamily="66" charset="0"/>
              </a:rPr>
              <a:t>  &amp; 8</a:t>
            </a:r>
            <a:r>
              <a:rPr lang="en-US" sz="3200" b="1" baseline="30000" dirty="0">
                <a:latin typeface="Lucida Calligraphy" pitchFamily="66" charset="0"/>
              </a:rPr>
              <a:t>th</a:t>
            </a:r>
            <a:r>
              <a:rPr lang="en-US" sz="3200" b="1" dirty="0">
                <a:latin typeface="Lucida Calligraphy" pitchFamily="66" charset="0"/>
              </a:rPr>
              <a:t> Amendments</a:t>
            </a:r>
            <a:endParaRPr lang="en-US" sz="3200" b="1" dirty="0"/>
          </a:p>
        </p:txBody>
      </p:sp>
      <p:pic>
        <p:nvPicPr>
          <p:cNvPr id="4098" name="Picture 2" descr="http://www.revolutionary-war-and-beyond.com/image-files/witn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738" y="1849165"/>
            <a:ext cx="1500763" cy="1276351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1.bp.blogspot.com/_3fWY6ba8SdU/TKk_qexXB2I/AAAAAAAAABQ/H_-09LCUf8c/s1600/6thamendmentartwor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4" t="2086" r="17915" b="2647"/>
          <a:stretch/>
        </p:blipFill>
        <p:spPr bwMode="auto">
          <a:xfrm>
            <a:off x="7355839" y="1332513"/>
            <a:ext cx="1635760" cy="245364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t2.gstatic.com/images?q=tbn:ANd9GcTSKIv6KbHhf0O51dYqbzcrpwZsgWX9TjEZDapfWM8Qo5EV_xqxA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551" y="4267200"/>
            <a:ext cx="2266950" cy="14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brennabaker.wikispaces.com/file/view/8_fines.JPG/105847603/315x246/8_fin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410200"/>
            <a:ext cx="1556656" cy="125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perspectivaciudadana.com/images/071117/tortura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170" y="3869487"/>
            <a:ext cx="1915098" cy="279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54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steamboatsmyhome.com/blog/wp-content/uploads/2013/03/multicolored-people-cli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383228"/>
            <a:ext cx="3428999" cy="144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405" y="1828801"/>
            <a:ext cx="6259458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/>
              <a:t>9</a:t>
            </a:r>
            <a:r>
              <a:rPr lang="en-US" sz="3000" b="1" baseline="30000" dirty="0"/>
              <a:t>th</a:t>
            </a:r>
            <a:r>
              <a:rPr lang="en-US" sz="3000" b="1" dirty="0"/>
              <a:t> Amendment</a:t>
            </a:r>
          </a:p>
          <a:p>
            <a:pPr lvl="1"/>
            <a:r>
              <a:rPr lang="en-US" sz="2600" dirty="0"/>
              <a:t>Just because the Constitution doesn’t list a right doesn’t mean we don’t have it.</a:t>
            </a:r>
          </a:p>
          <a:p>
            <a:pPr lvl="1"/>
            <a:r>
              <a:rPr lang="en-US" sz="2600" dirty="0"/>
              <a:t>the people have all rights not specifically given to the government.</a:t>
            </a:r>
          </a:p>
          <a:p>
            <a:endParaRPr lang="en-US" sz="2800" b="1" dirty="0"/>
          </a:p>
          <a:p>
            <a:r>
              <a:rPr lang="en-US" sz="3000" b="1" dirty="0"/>
              <a:t>10</a:t>
            </a:r>
            <a:r>
              <a:rPr lang="en-US" sz="3000" b="1" baseline="30000" dirty="0"/>
              <a:t>th</a:t>
            </a:r>
            <a:r>
              <a:rPr lang="en-US" sz="3000" b="1" dirty="0"/>
              <a:t> Amendment</a:t>
            </a:r>
          </a:p>
          <a:p>
            <a:pPr lvl="1"/>
            <a:r>
              <a:rPr lang="en-US" sz="2600" dirty="0"/>
              <a:t>The federal government has only those powers specifically given to it in the Constitution.</a:t>
            </a:r>
          </a:p>
          <a:p>
            <a:pPr lvl="1"/>
            <a:r>
              <a:rPr lang="en-US" sz="2600" dirty="0"/>
              <a:t>All other powers are reserved for the states or the people!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06829"/>
            <a:ext cx="5301343" cy="9144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Lucida Calligraphy" pitchFamily="66" charset="0"/>
              </a:rPr>
              <a:t>The Bill of Rights</a:t>
            </a: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57056" y="111844"/>
            <a:ext cx="423454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Lucida Calligraphy" pitchFamily="66" charset="0"/>
              </a:rPr>
              <a:t>9</a:t>
            </a:r>
            <a:r>
              <a:rPr lang="en-US" sz="3200" b="1" baseline="30000" dirty="0">
                <a:latin typeface="Lucida Calligraphy" pitchFamily="66" charset="0"/>
              </a:rPr>
              <a:t>th</a:t>
            </a:r>
            <a:r>
              <a:rPr lang="en-US" sz="3200" b="1" dirty="0">
                <a:latin typeface="Lucida Calligraphy" pitchFamily="66" charset="0"/>
              </a:rPr>
              <a:t>  &amp; 10</a:t>
            </a:r>
            <a:r>
              <a:rPr lang="en-US" sz="3200" b="1" baseline="30000" dirty="0">
                <a:latin typeface="Lucida Calligraphy" pitchFamily="66" charset="0"/>
              </a:rPr>
              <a:t>th</a:t>
            </a:r>
            <a:r>
              <a:rPr lang="en-US" sz="3200" b="1" dirty="0">
                <a:latin typeface="Lucida Calligraphy" pitchFamily="66" charset="0"/>
              </a:rPr>
              <a:t> Amendments</a:t>
            </a:r>
            <a:endParaRPr lang="en-US" sz="3200" b="1" dirty="0"/>
          </a:p>
        </p:txBody>
      </p:sp>
      <p:pic>
        <p:nvPicPr>
          <p:cNvPr id="5122" name="Picture 2" descr="http://t3.gstatic.com/images?q=tbn:ANd9GcSdbNJEH3oNF7Uk88mtJsu5YUnaoRczAmYueNsDVZnUG6i2x2Lt1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1752600"/>
            <a:ext cx="236219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e08595.medialib.glogster.com/media/46/46bbafb271d9041a0c43a5827a877bffac51fd571ff07057afc7cf7b73e14c90/000-0824181032-states-rights-bumper-stick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" t="38682" r="8911" b="36891"/>
          <a:stretch/>
        </p:blipFill>
        <p:spPr bwMode="auto">
          <a:xfrm>
            <a:off x="5954799" y="4267200"/>
            <a:ext cx="2901128" cy="9144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2" y="1191302"/>
            <a:ext cx="8686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9</a:t>
            </a:r>
            <a:r>
              <a:rPr lang="en-US" sz="2800" b="1" baseline="30000" dirty="0">
                <a:solidFill>
                  <a:srgbClr val="7030A0"/>
                </a:solidFill>
              </a:rPr>
              <a:t>th</a:t>
            </a:r>
            <a:r>
              <a:rPr lang="en-US" sz="2800" b="1" dirty="0">
                <a:solidFill>
                  <a:srgbClr val="7030A0"/>
                </a:solidFill>
              </a:rPr>
              <a:t> &amp; 10</a:t>
            </a:r>
            <a:r>
              <a:rPr lang="en-US" sz="2800" b="1" baseline="30000" dirty="0">
                <a:solidFill>
                  <a:srgbClr val="7030A0"/>
                </a:solidFill>
              </a:rPr>
              <a:t>th</a:t>
            </a:r>
            <a:r>
              <a:rPr lang="en-US" sz="2800" b="1" dirty="0">
                <a:solidFill>
                  <a:srgbClr val="7030A0"/>
                </a:solidFill>
              </a:rPr>
              <a:t> attempt to limit the powers of the government</a:t>
            </a:r>
          </a:p>
        </p:txBody>
      </p:sp>
    </p:spTree>
    <p:extLst>
      <p:ext uri="{BB962C8B-B14F-4D97-AF65-F5344CB8AC3E}">
        <p14:creationId xmlns:p14="http://schemas.microsoft.com/office/powerpoint/2010/main" val="192413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1371599"/>
          </a:xfrm>
        </p:spPr>
        <p:txBody>
          <a:bodyPr>
            <a:normAutofit/>
          </a:bodyPr>
          <a:lstStyle/>
          <a:p>
            <a:r>
              <a:rPr lang="en-US" sz="2600" dirty="0"/>
              <a:t>We have found out that colonists fought the </a:t>
            </a:r>
            <a:r>
              <a:rPr lang="en-US" sz="2600" b="1" dirty="0">
                <a:solidFill>
                  <a:srgbClr val="7030A0"/>
                </a:solidFill>
              </a:rPr>
              <a:t>American Revolution </a:t>
            </a:r>
            <a:r>
              <a:rPr lang="en-US" sz="2600" dirty="0"/>
              <a:t>to gain their unalienable rights the King had been taking from them.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467600" cy="9144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JerseyLetters" pitchFamily="2" charset="0"/>
              </a:rPr>
              <a:t>What Are Americans 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2590800"/>
            <a:ext cx="80010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We know the </a:t>
            </a:r>
            <a:r>
              <a:rPr lang="en-US" sz="2600" b="1" dirty="0">
                <a:solidFill>
                  <a:srgbClr val="7030A0"/>
                </a:solidFill>
              </a:rPr>
              <a:t>Declaration of Independence </a:t>
            </a:r>
            <a:r>
              <a:rPr lang="en-US" sz="2600" dirty="0"/>
              <a:t>explained our issues with England and expressed our desire for freedom.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3946567"/>
            <a:ext cx="8001000" cy="1082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We created the </a:t>
            </a:r>
            <a:r>
              <a:rPr lang="en-US" sz="2600" b="1" dirty="0">
                <a:solidFill>
                  <a:srgbClr val="7030A0"/>
                </a:solidFill>
              </a:rPr>
              <a:t>Constitution</a:t>
            </a:r>
            <a:r>
              <a:rPr lang="en-US" sz="2600" dirty="0"/>
              <a:t> to limit the powers of a government and to protect our individual freedoms.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07719" y="5029201"/>
            <a:ext cx="8001000" cy="541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We discovered how Americans came to be a people….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7719" y="5715000"/>
            <a:ext cx="8001000" cy="541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But, What are Americans ?</a:t>
            </a:r>
          </a:p>
        </p:txBody>
      </p:sp>
    </p:spTree>
    <p:extLst>
      <p:ext uri="{BB962C8B-B14F-4D97-AF65-F5344CB8AC3E}">
        <p14:creationId xmlns:p14="http://schemas.microsoft.com/office/powerpoint/2010/main" val="143890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JerseyLetters" pitchFamily="2" charset="0"/>
              </a:rPr>
              <a:t>What Are Americans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1"/>
            <a:ext cx="9144000" cy="3733800"/>
          </a:xfrm>
        </p:spPr>
        <p:txBody>
          <a:bodyPr>
            <a:normAutofit/>
          </a:bodyPr>
          <a:lstStyle/>
          <a:p>
            <a:r>
              <a:rPr lang="en-US" sz="2800" dirty="0"/>
              <a:t>As the American Revolution came to an end and a new United States began to grow, some people began to notice that America was much different than Europe.</a:t>
            </a:r>
          </a:p>
          <a:p>
            <a:r>
              <a:rPr lang="en-US" sz="2800" dirty="0"/>
              <a:t>In Europe there were still hereditary social classes (born rich), with little chance of advancement for those born poor.</a:t>
            </a:r>
          </a:p>
          <a:p>
            <a:r>
              <a:rPr lang="en-US" sz="2800" dirty="0"/>
              <a:t>Land in Europe was owned by a few wealthy families and there was very little land available for people to buy.</a:t>
            </a:r>
          </a:p>
        </p:txBody>
      </p:sp>
      <p:pic>
        <p:nvPicPr>
          <p:cNvPr id="1026" name="Picture 2" descr="http://www.historyplace.com/worldhistory/famine/thp-cotta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856" y="4953000"/>
            <a:ext cx="1905000" cy="199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n.academic.ru/pictures/enwiki/76/La_famille_royale_et_les_alliées_s'occupant_du_bonheur_de_l'Europe_from_NP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 t="11165" r="6778" b="15173"/>
          <a:stretch/>
        </p:blipFill>
        <p:spPr bwMode="auto">
          <a:xfrm>
            <a:off x="1182240" y="4953000"/>
            <a:ext cx="3084960" cy="183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Arrow 3"/>
          <p:cNvSpPr/>
          <p:nvPr/>
        </p:nvSpPr>
        <p:spPr>
          <a:xfrm>
            <a:off x="4518660" y="5119325"/>
            <a:ext cx="1066800" cy="6748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Rich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693920" y="5908247"/>
            <a:ext cx="1021080" cy="685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Poor</a:t>
            </a:r>
          </a:p>
        </p:txBody>
      </p:sp>
    </p:spTree>
    <p:extLst>
      <p:ext uri="{BB962C8B-B14F-4D97-AF65-F5344CB8AC3E}">
        <p14:creationId xmlns:p14="http://schemas.microsoft.com/office/powerpoint/2010/main" val="343897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imoclipart.com/files/preview/big/1009/Group%20Of%20Multicultural%20Children%20Holding%20Ha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52" y="4925020"/>
            <a:ext cx="8482948" cy="193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  <a:latin typeface="JerseyLetters" pitchFamily="2" charset="0"/>
              </a:rPr>
              <a:t>What Are Americans 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143001"/>
            <a:ext cx="9144000" cy="3782020"/>
          </a:xfrm>
        </p:spPr>
        <p:txBody>
          <a:bodyPr>
            <a:normAutofit/>
          </a:bodyPr>
          <a:lstStyle/>
          <a:p>
            <a:r>
              <a:rPr lang="en-US" sz="2800" dirty="0"/>
              <a:t>In Germany there were people with a common German ancestry, in France they were French, in England they were English, and so no and so on…</a:t>
            </a:r>
          </a:p>
          <a:p>
            <a:r>
              <a:rPr lang="en-US" sz="2800" dirty="0"/>
              <a:t>But, in America a new society developed</a:t>
            </a:r>
          </a:p>
          <a:p>
            <a:r>
              <a:rPr lang="en-US" sz="2800" dirty="0"/>
              <a:t>Opportunities were there for those who chose to work for them.</a:t>
            </a:r>
          </a:p>
          <a:p>
            <a:r>
              <a:rPr lang="en-US" sz="2800" dirty="0"/>
              <a:t>Americans were everything from everywhere, a huge mixture of nationalities that had never before been seen.</a:t>
            </a:r>
          </a:p>
        </p:txBody>
      </p:sp>
    </p:spTree>
    <p:extLst>
      <p:ext uri="{BB962C8B-B14F-4D97-AF65-F5344CB8AC3E}">
        <p14:creationId xmlns:p14="http://schemas.microsoft.com/office/powerpoint/2010/main" val="3790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04 Foundations to American History\crevecoeur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909" y="1316569"/>
            <a:ext cx="1350091" cy="158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JerseyLetters" pitchFamily="2" charset="0"/>
              </a:rPr>
              <a:t>What Are Americans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5715000" cy="5638798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Hector St. John de Crevecoeur</a:t>
            </a:r>
            <a:r>
              <a:rPr lang="en-US" sz="2800" dirty="0"/>
              <a:t> was     a French immigrant who came to America in the mid 1700s.</a:t>
            </a:r>
          </a:p>
          <a:p>
            <a:r>
              <a:rPr lang="en-US" sz="2800" dirty="0"/>
              <a:t> St. John de Crevecoeur wrote a book </a:t>
            </a:r>
            <a:r>
              <a:rPr lang="en-US" sz="2800" i="1" u="sng" dirty="0"/>
              <a:t>Letters to an American Farmer</a:t>
            </a:r>
            <a:r>
              <a:rPr lang="en-US" sz="2800" dirty="0"/>
              <a:t> describing the new American society.</a:t>
            </a:r>
            <a:endParaRPr lang="en-US" sz="2800" i="1" u="sng" dirty="0"/>
          </a:p>
          <a:p>
            <a:r>
              <a:rPr lang="en-US" sz="2800" dirty="0"/>
              <a:t>He was impressed by the </a:t>
            </a:r>
            <a:r>
              <a:rPr lang="en-US" sz="2800" b="1" dirty="0">
                <a:solidFill>
                  <a:srgbClr val="FF0000"/>
                </a:solidFill>
              </a:rPr>
              <a:t>melting pot </a:t>
            </a:r>
            <a:r>
              <a:rPr lang="en-US" sz="2400" dirty="0">
                <a:solidFill>
                  <a:srgbClr val="FF0000"/>
                </a:solidFill>
              </a:rPr>
              <a:t>(mixing of people), </a:t>
            </a:r>
            <a:r>
              <a:rPr lang="en-US" sz="2800" dirty="0"/>
              <a:t>the natural resources available, the absence of Kings and nobles, and the willingness of the Americans to work hard to improve their lives.</a:t>
            </a:r>
          </a:p>
          <a:p>
            <a:endParaRPr lang="en-US" sz="2600" dirty="0"/>
          </a:p>
        </p:txBody>
      </p:sp>
      <p:pic>
        <p:nvPicPr>
          <p:cNvPr id="1027" name="Picture 3" descr="E:\04 Foundations to American History\melting p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01178"/>
            <a:ext cx="3274614" cy="220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04 Foundations to American History\crevecoeur bo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01488"/>
            <a:ext cx="2207814" cy="341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89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ike.montgomery\Documents\A+ Pix\Am Rev\fifeanddru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228600"/>
            <a:ext cx="1557671" cy="10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American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1523502"/>
            <a:ext cx="7833360" cy="2362200"/>
          </a:xfrm>
        </p:spPr>
        <p:txBody>
          <a:bodyPr>
            <a:normAutofit/>
          </a:bodyPr>
          <a:lstStyle/>
          <a:p>
            <a:r>
              <a:rPr lang="en-US" sz="2800" dirty="0"/>
              <a:t>The ‘Second Continental Congress’ selected </a:t>
            </a:r>
            <a:r>
              <a:rPr lang="en-US" sz="2800" dirty="0">
                <a:solidFill>
                  <a:srgbClr val="FF0000"/>
                </a:solidFill>
              </a:rPr>
              <a:t>George Washington </a:t>
            </a:r>
            <a:r>
              <a:rPr lang="en-US" sz="2800" dirty="0"/>
              <a:t>as the Commander in Chief of the new Continental Army.</a:t>
            </a:r>
          </a:p>
          <a:p>
            <a:r>
              <a:rPr lang="en-US" sz="2800" dirty="0"/>
              <a:t>It would be Washington’s skill and leadership that would lead the colonists to independence.</a:t>
            </a:r>
          </a:p>
          <a:p>
            <a:endParaRPr lang="en-US" sz="2800" dirty="0"/>
          </a:p>
        </p:txBody>
      </p:sp>
      <p:pic>
        <p:nvPicPr>
          <p:cNvPr id="3074" name="Picture 2" descr="C:\Users\mike.montgomery\Documents\A+ Pix\Am Rev\GWA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228600"/>
            <a:ext cx="13702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.wikimedia.org/wikipedia/commons/thumb/0/0d/Congress_voting_independence.jpg/250px-Congress_voting_independen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57727"/>
            <a:ext cx="3733800" cy="271820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residentgeorgewashington.files.wordpress.com/2010/03/commander-in-chief-george-washington-and-aide-de-camp-line-office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995" y="3957727"/>
            <a:ext cx="2457450" cy="27281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73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  <a:latin typeface="JerseyLetters" pitchFamily="2" charset="0"/>
              </a:rPr>
              <a:t>What Are Americans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219200"/>
            <a:ext cx="6781801" cy="5410200"/>
          </a:xfrm>
        </p:spPr>
        <p:txBody>
          <a:bodyPr>
            <a:noAutofit/>
          </a:bodyPr>
          <a:lstStyle/>
          <a:p>
            <a:r>
              <a:rPr lang="en-US" sz="2800" b="1" dirty="0"/>
              <a:t>Alexis de Tocqueville</a:t>
            </a:r>
            <a:r>
              <a:rPr lang="en-US" sz="2800" dirty="0"/>
              <a:t> was sent to America by the French government to study the American prison system.</a:t>
            </a:r>
          </a:p>
          <a:p>
            <a:r>
              <a:rPr lang="en-US" sz="2800" dirty="0"/>
              <a:t>Tocqueville wrote </a:t>
            </a:r>
            <a:r>
              <a:rPr lang="en-US" sz="2800" i="1" u="sng" dirty="0"/>
              <a:t>Democracy in America</a:t>
            </a:r>
            <a:r>
              <a:rPr lang="en-US" sz="2800" dirty="0"/>
              <a:t> in which he tried to identify how the new Americans were different from the European society they had come from.</a:t>
            </a:r>
          </a:p>
          <a:p>
            <a:r>
              <a:rPr lang="en-US" sz="2800" dirty="0"/>
              <a:t>Tocqueville observed that the Americans differed because of their </a:t>
            </a:r>
            <a:r>
              <a:rPr lang="en-US" sz="2800" u="sng" dirty="0"/>
              <a:t>social equality</a:t>
            </a:r>
            <a:r>
              <a:rPr lang="en-US" sz="2800" dirty="0"/>
              <a:t> and had an </a:t>
            </a:r>
            <a:r>
              <a:rPr lang="en-US" sz="2800" u="sng" dirty="0"/>
              <a:t>overriding concern with money</a:t>
            </a:r>
            <a:endParaRPr lang="en-US" sz="2800" dirty="0"/>
          </a:p>
        </p:txBody>
      </p:sp>
      <p:pic>
        <p:nvPicPr>
          <p:cNvPr id="4" name="Picture 2" descr="http://codeforamerica.org/wp-content/uploads/2011/02/9780451531605.PE_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02" y="1152293"/>
            <a:ext cx="1365675" cy="220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04 Foundations to American History\Tocquevil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79" y="4374633"/>
            <a:ext cx="19431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6665902" y="2998388"/>
            <a:ext cx="1752600" cy="1409699"/>
          </a:xfrm>
          <a:prstGeom prst="wedgeRoundRectCallout">
            <a:avLst>
              <a:gd name="adj1" fmla="val -2334"/>
              <a:gd name="adj2" fmla="val 1258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I know of no country where the love of money has taken a stronger hold on the affections of men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6324600" y="5638800"/>
            <a:ext cx="1295400" cy="1174232"/>
          </a:xfrm>
          <a:prstGeom prst="wedgeEllipseCallout">
            <a:avLst>
              <a:gd name="adj1" fmla="val 71263"/>
              <a:gd name="adj2" fmla="val -3053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But I do know Mr. Dumalet</a:t>
            </a:r>
          </a:p>
        </p:txBody>
      </p:sp>
    </p:spTree>
    <p:extLst>
      <p:ext uri="{BB962C8B-B14F-4D97-AF65-F5344CB8AC3E}">
        <p14:creationId xmlns:p14="http://schemas.microsoft.com/office/powerpoint/2010/main" val="150643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20" y="152400"/>
            <a:ext cx="8229600" cy="990600"/>
          </a:xfrm>
        </p:spPr>
        <p:txBody>
          <a:bodyPr/>
          <a:lstStyle/>
          <a:p>
            <a:r>
              <a:rPr lang="en-US" dirty="0"/>
              <a:t>Tocqueville’s Take On the USA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21468"/>
            <a:ext cx="6795454" cy="448413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Egalitarianism</a:t>
            </a:r>
            <a:r>
              <a:rPr lang="en-US" sz="2800" dirty="0"/>
              <a:t> refers to </a:t>
            </a:r>
            <a:r>
              <a:rPr lang="en-US" sz="2800" dirty="0">
                <a:solidFill>
                  <a:srgbClr val="FF0000"/>
                </a:solidFill>
              </a:rPr>
              <a:t>equality</a:t>
            </a:r>
            <a:r>
              <a:rPr lang="en-US" sz="2800" dirty="0"/>
              <a:t> in society. </a:t>
            </a:r>
          </a:p>
          <a:p>
            <a:r>
              <a:rPr lang="en-US" sz="2800" dirty="0"/>
              <a:t>Europe had been built around distinct hereditary classes which separated the nobles from the middle class and the poor.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In America everyone was </a:t>
            </a:r>
            <a:r>
              <a:rPr lang="en-US" sz="2800" u="sng" dirty="0">
                <a:solidFill>
                  <a:srgbClr val="FF0000"/>
                </a:solidFill>
              </a:rPr>
              <a:t>socially equal</a:t>
            </a:r>
            <a:r>
              <a:rPr lang="en-US" sz="2800" dirty="0">
                <a:solidFill>
                  <a:srgbClr val="FF0000"/>
                </a:solidFill>
              </a:rPr>
              <a:t>, except slaves and Native Americans.</a:t>
            </a:r>
            <a:endParaRPr lang="en-US" sz="2800" dirty="0"/>
          </a:p>
          <a:p>
            <a:r>
              <a:rPr lang="en-US" sz="2800" dirty="0"/>
              <a:t>The availability of land and the ability of </a:t>
            </a:r>
            <a:r>
              <a:rPr lang="en-US" sz="2800" u="sng" dirty="0"/>
              <a:t>anyone</a:t>
            </a:r>
            <a:r>
              <a:rPr lang="en-US" sz="2800" dirty="0"/>
              <a:t> owning it in America was unheard of in Europe.</a:t>
            </a:r>
          </a:p>
        </p:txBody>
      </p:sp>
      <p:pic>
        <p:nvPicPr>
          <p:cNvPr id="1029" name="Picture 5" descr="http://www.imprints.org.uk/wp-content/uploads/2013/05/egalitarianism-227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624" y="4381445"/>
            <a:ext cx="1981726" cy="183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11430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Tocqueville had 5 values he found important to America’s success as a constitutional republic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6795454" y="1653479"/>
            <a:ext cx="2137009" cy="20132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38687" y="207799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King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0904" y="2857156"/>
            <a:ext cx="1440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Middle Class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50504" y="393013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King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38687" y="3226488"/>
            <a:ext cx="824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Poor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32569" y="3666707"/>
            <a:ext cx="1815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Europe’s Social Classes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56237" y="2475427"/>
            <a:ext cx="86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Nobles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3376" y="6211669"/>
            <a:ext cx="1815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America’s Social Classes</a:t>
            </a:r>
          </a:p>
        </p:txBody>
      </p:sp>
      <p:sp>
        <p:nvSpPr>
          <p:cNvPr id="7" name="5-Point Star 6"/>
          <p:cNvSpPr/>
          <p:nvPr/>
        </p:nvSpPr>
        <p:spPr>
          <a:xfrm rot="21260451">
            <a:off x="182945" y="1338950"/>
            <a:ext cx="1075970" cy="87279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6836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511" y="1752601"/>
            <a:ext cx="6594401" cy="24384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Populism</a:t>
            </a:r>
            <a:r>
              <a:rPr lang="en-US" sz="2800" dirty="0"/>
              <a:t> refers to the </a:t>
            </a:r>
            <a:r>
              <a:rPr lang="en-US" sz="2800" dirty="0">
                <a:solidFill>
                  <a:srgbClr val="FF0000"/>
                </a:solidFill>
              </a:rPr>
              <a:t>participation of the common people in government</a:t>
            </a:r>
            <a:r>
              <a:rPr lang="en-US" sz="2800" dirty="0"/>
              <a:t>.</a:t>
            </a:r>
          </a:p>
          <a:p>
            <a:r>
              <a:rPr lang="en-US" sz="2800" dirty="0"/>
              <a:t>Tocqueville  found that in American society everyone had the same right to take part in their government.</a:t>
            </a:r>
          </a:p>
        </p:txBody>
      </p:sp>
      <p:pic>
        <p:nvPicPr>
          <p:cNvPr id="2050" name="Picture 2" descr="F:\04 Foundations to American History\populism vot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913" y="1752600"/>
            <a:ext cx="229913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44156" y="4280553"/>
            <a:ext cx="7010401" cy="2362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</a:rPr>
              <a:t>Liberty</a:t>
            </a:r>
            <a:r>
              <a:rPr lang="en-US" sz="2800" dirty="0"/>
              <a:t> refers to the </a:t>
            </a:r>
            <a:r>
              <a:rPr lang="en-US" sz="2800" dirty="0">
                <a:solidFill>
                  <a:srgbClr val="FF0000"/>
                </a:solidFill>
              </a:rPr>
              <a:t>protection from a </a:t>
            </a:r>
            <a:r>
              <a:rPr lang="en-US" sz="2800" u="sng" dirty="0">
                <a:solidFill>
                  <a:srgbClr val="FF0000"/>
                </a:solidFill>
              </a:rPr>
              <a:t>tyrannical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(all powerful) </a:t>
            </a:r>
            <a:r>
              <a:rPr lang="en-US" sz="2800" dirty="0">
                <a:solidFill>
                  <a:srgbClr val="FF0000"/>
                </a:solidFill>
              </a:rPr>
              <a:t>government</a:t>
            </a:r>
            <a:r>
              <a:rPr lang="en-US" sz="2800" dirty="0"/>
              <a:t>.</a:t>
            </a:r>
          </a:p>
          <a:p>
            <a:r>
              <a:rPr lang="en-US" sz="2800" dirty="0"/>
              <a:t>Tocqueville  found Americans devoted to ‘rule of law’ and the ‘federal system’  preventing an over-powerful government.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81000" y="4114800"/>
            <a:ext cx="802005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5-Point Star 8"/>
          <p:cNvSpPr/>
          <p:nvPr/>
        </p:nvSpPr>
        <p:spPr>
          <a:xfrm rot="21260451">
            <a:off x="194831" y="956852"/>
            <a:ext cx="905738" cy="9053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10" name="5-Point Star 9"/>
          <p:cNvSpPr/>
          <p:nvPr/>
        </p:nvSpPr>
        <p:spPr>
          <a:xfrm rot="21260451">
            <a:off x="-9763" y="4360516"/>
            <a:ext cx="880338" cy="9323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41420" y="152400"/>
            <a:ext cx="8229600" cy="762000"/>
          </a:xfrm>
        </p:spPr>
        <p:txBody>
          <a:bodyPr/>
          <a:lstStyle/>
          <a:p>
            <a:r>
              <a:rPr lang="en-US" dirty="0"/>
              <a:t>Tocqueville’s Take On the USA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0600" y="9144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Tocqueville had 5 values he found important to America’s success as a constitutional republic</a:t>
            </a:r>
          </a:p>
        </p:txBody>
      </p:sp>
      <p:pic>
        <p:nvPicPr>
          <p:cNvPr id="14" name="Picture 4" descr="C:\Users\mike.montgomery\Documents\A+ Pix\Govt\ChksNBal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8" r="14832"/>
          <a:stretch/>
        </p:blipFill>
        <p:spPr bwMode="auto">
          <a:xfrm>
            <a:off x="7162800" y="4709160"/>
            <a:ext cx="182880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16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5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2872" y="1745397"/>
            <a:ext cx="6761328" cy="256047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Individualism</a:t>
            </a:r>
            <a:r>
              <a:rPr lang="en-US" sz="2800" dirty="0"/>
              <a:t> refers to the</a:t>
            </a:r>
            <a:r>
              <a:rPr lang="en-US" sz="2800" dirty="0">
                <a:solidFill>
                  <a:srgbClr val="FF0000"/>
                </a:solidFill>
              </a:rPr>
              <a:t> ability of the people to decide what type of groups or organizations they wished to be part of</a:t>
            </a:r>
            <a:r>
              <a:rPr lang="en-US" sz="2800" dirty="0"/>
              <a:t>.</a:t>
            </a:r>
          </a:p>
          <a:p>
            <a:r>
              <a:rPr lang="en-US" sz="2800" dirty="0"/>
              <a:t>Individuals were free to rise as high in society as their work took them, or as low.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04850" y="4305299"/>
            <a:ext cx="6762750" cy="2362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solidFill>
                  <a:srgbClr val="FF0000"/>
                </a:solidFill>
              </a:rPr>
              <a:t>Laissez-Faire</a:t>
            </a:r>
            <a:r>
              <a:rPr lang="en-US" sz="3000" dirty="0"/>
              <a:t> refers to the </a:t>
            </a:r>
            <a:r>
              <a:rPr lang="en-US" sz="3000" dirty="0">
                <a:solidFill>
                  <a:srgbClr val="FF0000"/>
                </a:solidFill>
              </a:rPr>
              <a:t>‘hands off’ approach by the government to our economy</a:t>
            </a:r>
            <a:r>
              <a:rPr lang="en-US" sz="3000" dirty="0"/>
              <a:t>.</a:t>
            </a:r>
          </a:p>
          <a:p>
            <a:r>
              <a:rPr lang="en-US" sz="3000" dirty="0"/>
              <a:t>Tocqueville felt that the individual  was the best judge of their own interests, not the government.</a:t>
            </a:r>
          </a:p>
          <a:p>
            <a:endParaRPr lang="en-US" sz="2600" dirty="0"/>
          </a:p>
        </p:txBody>
      </p:sp>
      <p:pic>
        <p:nvPicPr>
          <p:cNvPr id="5122" name="Picture 2" descr="http://4.bp.blogspot.com/_joocSCHwEM8/Sn-RyTLJ02I/AAAAAAAAAas/xWto97mcYik/s320/individual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74365"/>
            <a:ext cx="2362200" cy="155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04 Foundations to American History\hands o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480648"/>
            <a:ext cx="1624705" cy="161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381000" y="4114800"/>
            <a:ext cx="802005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5-Point Star 9"/>
          <p:cNvSpPr/>
          <p:nvPr/>
        </p:nvSpPr>
        <p:spPr>
          <a:xfrm rot="21260451">
            <a:off x="43824" y="879334"/>
            <a:ext cx="880338" cy="9323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4</a:t>
            </a:r>
          </a:p>
        </p:txBody>
      </p:sp>
      <p:sp>
        <p:nvSpPr>
          <p:cNvPr id="11" name="5-Point Star 10"/>
          <p:cNvSpPr/>
          <p:nvPr/>
        </p:nvSpPr>
        <p:spPr>
          <a:xfrm rot="21260451">
            <a:off x="43823" y="4455479"/>
            <a:ext cx="880338" cy="9323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5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41420" y="152400"/>
            <a:ext cx="8229600" cy="814182"/>
          </a:xfrm>
        </p:spPr>
        <p:txBody>
          <a:bodyPr/>
          <a:lstStyle/>
          <a:p>
            <a:r>
              <a:rPr lang="en-US" dirty="0"/>
              <a:t>Tocqueville’s Take On the USA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0600" y="9144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Tocqueville had 5 values he found important to America’s success as a constitutional republic</a:t>
            </a:r>
          </a:p>
        </p:txBody>
      </p:sp>
    </p:spTree>
    <p:extLst>
      <p:ext uri="{BB962C8B-B14F-4D97-AF65-F5344CB8AC3E}">
        <p14:creationId xmlns:p14="http://schemas.microsoft.com/office/powerpoint/2010/main" val="306949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598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Individualism</a:t>
            </a:r>
            <a:endParaRPr lang="en-US" dirty="0"/>
          </a:p>
        </p:txBody>
      </p:sp>
      <p:pic>
        <p:nvPicPr>
          <p:cNvPr id="4" name="Picture 4" descr="http://mivos.files.wordpress.com/2012/08/individualism_68c88a_28859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" t="2790" r="6316" b="8790"/>
          <a:stretch/>
        </p:blipFill>
        <p:spPr bwMode="auto">
          <a:xfrm>
            <a:off x="609600" y="1150620"/>
            <a:ext cx="8153400" cy="570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07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922" y="764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19</a:t>
            </a:r>
            <a:r>
              <a:rPr lang="en-US" baseline="30000" dirty="0"/>
              <a:t>th</a:t>
            </a:r>
            <a:r>
              <a:rPr lang="en-US" dirty="0"/>
              <a:t> Century America </a:t>
            </a:r>
            <a:br>
              <a:rPr lang="en-US" dirty="0"/>
            </a:br>
            <a:r>
              <a:rPr lang="en-US" sz="2600" dirty="0"/>
              <a:t>(1830s – 1865)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8929"/>
            <a:ext cx="5334000" cy="5376671"/>
          </a:xfrm>
        </p:spPr>
        <p:txBody>
          <a:bodyPr>
            <a:noAutofit/>
          </a:bodyPr>
          <a:lstStyle/>
          <a:p>
            <a:r>
              <a:rPr lang="en-US" sz="2800" dirty="0"/>
              <a:t>During the 1800s (19</a:t>
            </a:r>
            <a:r>
              <a:rPr lang="en-US" sz="2800" baseline="30000" dirty="0"/>
              <a:t>th</a:t>
            </a:r>
            <a:r>
              <a:rPr lang="en-US" sz="2800" dirty="0"/>
              <a:t> century) the </a:t>
            </a:r>
            <a:r>
              <a:rPr lang="en-US" sz="2800" b="1" dirty="0"/>
              <a:t>Industrial Revolution </a:t>
            </a:r>
            <a:r>
              <a:rPr lang="en-US" sz="2800" dirty="0"/>
              <a:t>introduced the factory system and output of products soared.</a:t>
            </a:r>
          </a:p>
          <a:p>
            <a:r>
              <a:rPr lang="en-US" sz="2800" dirty="0"/>
              <a:t>Manufacturing, especially in the </a:t>
            </a:r>
            <a:r>
              <a:rPr lang="en-US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</a:t>
            </a:r>
            <a:r>
              <a:rPr lang="en-US" sz="2800" dirty="0"/>
              <a:t>, became the primary source of income.</a:t>
            </a:r>
          </a:p>
          <a:p>
            <a:r>
              <a:rPr lang="en-US" sz="2800" dirty="0"/>
              <a:t>The </a:t>
            </a:r>
            <a:r>
              <a:rPr lang="en-US" sz="2800" b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</a:t>
            </a:r>
            <a:r>
              <a:rPr lang="en-US" sz="2800" dirty="0"/>
              <a:t> also experienced growth in manufacturing, but only at a fraction of the rate.</a:t>
            </a:r>
          </a:p>
          <a:p>
            <a:r>
              <a:rPr lang="en-US" sz="2800" dirty="0"/>
              <a:t>The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</a:t>
            </a:r>
            <a:r>
              <a:rPr lang="en-US" sz="2800" dirty="0"/>
              <a:t> had fewer factories than the North or South.</a:t>
            </a:r>
          </a:p>
        </p:txBody>
      </p:sp>
      <p:pic>
        <p:nvPicPr>
          <p:cNvPr id="2056" name="Picture 8" descr="http://scienceblogs.com/startswithabang/files/2009/07/industrial-rev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589" y="4114799"/>
            <a:ext cx="3672933" cy="2590801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ike.montgomery\Documents\A+ Pix\Civil War\manuf18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" t="2770" r="1130" b="2768"/>
          <a:stretch/>
        </p:blipFill>
        <p:spPr bwMode="auto">
          <a:xfrm>
            <a:off x="5334000" y="1523999"/>
            <a:ext cx="3651522" cy="249520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ike.montgomery\Documents\A+ Pix\Civil War\sectionalism1355492663453[1]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2057400" cy="125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51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89547E-6 L -0.39305 0.2164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53" y="108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305 0.21647 L -0.00972 0.0055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-105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8929"/>
            <a:ext cx="5638800" cy="5529071"/>
          </a:xfrm>
        </p:spPr>
        <p:txBody>
          <a:bodyPr>
            <a:noAutofit/>
          </a:bodyPr>
          <a:lstStyle/>
          <a:p>
            <a:r>
              <a:rPr lang="en-US" sz="2800" dirty="0"/>
              <a:t>During the mid-1800s the USA continued its population growth.</a:t>
            </a:r>
          </a:p>
          <a:p>
            <a:r>
              <a:rPr lang="en-US" sz="2800" dirty="0"/>
              <a:t>The </a:t>
            </a:r>
            <a:r>
              <a:rPr lang="en-US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</a:t>
            </a:r>
            <a:r>
              <a:rPr lang="en-US" sz="2800" dirty="0"/>
              <a:t> experienced this growth as people came looking for work in the factories.</a:t>
            </a:r>
          </a:p>
          <a:p>
            <a:r>
              <a:rPr lang="en-US" sz="2800" dirty="0"/>
              <a:t>While the </a:t>
            </a:r>
            <a:r>
              <a:rPr lang="en-US" sz="2800" b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</a:t>
            </a:r>
            <a:r>
              <a:rPr lang="en-US" sz="2800" dirty="0"/>
              <a:t> remained dependent on slave labor, with 1/3 of the population of the South as slaves.</a:t>
            </a:r>
          </a:p>
          <a:p>
            <a:r>
              <a:rPr lang="en-US" sz="2800" dirty="0"/>
              <a:t>The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</a:t>
            </a:r>
            <a:r>
              <a:rPr lang="en-US" sz="2800" dirty="0"/>
              <a:t> would soon change as the idea of </a:t>
            </a:r>
            <a:r>
              <a:rPr lang="en-US" sz="2800" i="1" u="sng" dirty="0"/>
              <a:t>Manifest Destiny </a:t>
            </a:r>
            <a:r>
              <a:rPr lang="en-US" sz="2800" dirty="0"/>
              <a:t>would lead settlers into the frontier.</a:t>
            </a:r>
          </a:p>
        </p:txBody>
      </p:sp>
      <p:pic>
        <p:nvPicPr>
          <p:cNvPr id="1028" name="Picture 4" descr="C:\Users\mike.montgomery\Documents\A+ Pix\USA 1800s\manifest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823" y="4744619"/>
            <a:ext cx="940174" cy="106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willisms.com/archives/immigrationtousa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24303" b="4000"/>
          <a:stretch/>
        </p:blipFill>
        <p:spPr bwMode="auto">
          <a:xfrm>
            <a:off x="5530066" y="1143000"/>
            <a:ext cx="340821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ike.montgomery\Documents\A+ Pix\Civil War\CGSlavery2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403" y="3668402"/>
            <a:ext cx="2861618" cy="316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1.gstatic.com/images?q=tbn:ANd9GcSBFRp0tEMHOldVNqpBAAzK23r36QytXCBr4FFck0kJHW5xIb7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71" y="6184974"/>
            <a:ext cx="1466850" cy="67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55922" y="764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19</a:t>
            </a:r>
            <a:r>
              <a:rPr lang="en-US" baseline="30000" dirty="0"/>
              <a:t>th</a:t>
            </a:r>
            <a:r>
              <a:rPr lang="en-US" dirty="0"/>
              <a:t> Century America </a:t>
            </a:r>
            <a:br>
              <a:rPr lang="en-US" dirty="0"/>
            </a:br>
            <a:r>
              <a:rPr lang="en-US" sz="2600" dirty="0"/>
              <a:t>(1830s – 1865)</a:t>
            </a:r>
            <a:endParaRPr lang="en-US" dirty="0"/>
          </a:p>
        </p:txBody>
      </p:sp>
      <p:pic>
        <p:nvPicPr>
          <p:cNvPr id="11" name="Picture 2" descr="C:\Users\mike.montgomery\Documents\A+ Pix\Civil War\sectionalism1355492663453[1]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2057400" cy="125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95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4653E-6 L -0.92257 -0.00648 " pathEditMode="relative" rAng="0" ptsTypes="AA">
                                      <p:cBhvr>
                                        <p:cTn id="47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28" y="-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90600"/>
            <a:ext cx="6188869" cy="5763904"/>
          </a:xfrm>
        </p:spPr>
        <p:txBody>
          <a:bodyPr>
            <a:noAutofit/>
          </a:bodyPr>
          <a:lstStyle/>
          <a:p>
            <a:r>
              <a:rPr lang="en-US" sz="2800" dirty="0"/>
              <a:t>The rise of industry and the way the government treated the different areas would eventually led to a </a:t>
            </a:r>
            <a:r>
              <a:rPr lang="en-US" sz="2800" b="1" dirty="0">
                <a:solidFill>
                  <a:srgbClr val="FF0000"/>
                </a:solidFill>
              </a:rPr>
              <a:t>Civil War</a:t>
            </a:r>
            <a:r>
              <a:rPr lang="en-US" sz="2800" dirty="0"/>
              <a:t>.</a:t>
            </a:r>
          </a:p>
          <a:p>
            <a:r>
              <a:rPr lang="en-US" sz="2800" dirty="0"/>
              <a:t>Southern states believed they had the right to say no to </a:t>
            </a:r>
            <a:r>
              <a:rPr lang="en-US" sz="2800" u="sng" dirty="0"/>
              <a:t>tariffs</a:t>
            </a:r>
            <a:r>
              <a:rPr lang="en-US" sz="2800" dirty="0"/>
              <a:t> </a:t>
            </a:r>
            <a:r>
              <a:rPr lang="en-US" sz="1800" dirty="0"/>
              <a:t>(taxes on imports)</a:t>
            </a:r>
            <a:r>
              <a:rPr lang="en-US" sz="2800" dirty="0"/>
              <a:t> and other laws they disliked.</a:t>
            </a:r>
          </a:p>
          <a:p>
            <a:r>
              <a:rPr lang="en-US" sz="2800" dirty="0"/>
              <a:t>Southerners were also fearful that the North would abolish slavery, something they depended on to produce their #1 crop of cotton.</a:t>
            </a:r>
          </a:p>
          <a:p>
            <a:r>
              <a:rPr lang="en-US" sz="2800" dirty="0"/>
              <a:t>As the South became more dependent on cotton, they also became more dependent on slave labor.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b="1" dirty="0">
                <a:latin typeface="Bullpen 3D" pitchFamily="2" charset="0"/>
              </a:rPr>
              <a:t>The Civil War </a:t>
            </a:r>
            <a:r>
              <a:rPr lang="en-US" sz="3200" dirty="0"/>
              <a:t>(1861-1865)</a:t>
            </a:r>
          </a:p>
        </p:txBody>
      </p:sp>
      <p:pic>
        <p:nvPicPr>
          <p:cNvPr id="2051" name="Picture 3" descr="C:\Users\mike.montgomery\Documents\A+ Pix\Civil War\COTNPI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2" y="4648199"/>
            <a:ext cx="2776538" cy="211210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ike.montgomery\Documents\A+ Pix\Civil War\cotton prod 1800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393" y="1094096"/>
            <a:ext cx="2869407" cy="341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44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Bullpen 3D" pitchFamily="2" charset="0"/>
              </a:rPr>
              <a:t>The Civil War </a:t>
            </a:r>
            <a:r>
              <a:rPr lang="en-US" sz="3200" dirty="0"/>
              <a:t>(1861-1865)</a:t>
            </a:r>
            <a:endParaRPr lang="en-US" dirty="0"/>
          </a:p>
        </p:txBody>
      </p:sp>
      <p:pic>
        <p:nvPicPr>
          <p:cNvPr id="6" name="Picture 2" descr="C:\Users\mike.montgomery\Documents\A+ Pix\Civil War\sectionalism135549266345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65" y="1524000"/>
            <a:ext cx="806385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6610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Bullpen 3D" pitchFamily="2" charset="0"/>
              </a:rPr>
              <a:t>The Civil War </a:t>
            </a:r>
            <a:r>
              <a:rPr lang="en-US" sz="3200" dirty="0"/>
              <a:t>(1861-1865)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4876800" cy="5050809"/>
          </a:xfrm>
        </p:spPr>
        <p:txBody>
          <a:bodyPr>
            <a:normAutofit/>
          </a:bodyPr>
          <a:lstStyle/>
          <a:p>
            <a:r>
              <a:rPr lang="en-US" sz="2600" dirty="0"/>
              <a:t>Timeline of Civil War –</a:t>
            </a:r>
          </a:p>
          <a:p>
            <a:pPr lvl="1"/>
            <a:r>
              <a:rPr lang="en-US" sz="2200" dirty="0"/>
              <a:t>1861 the war starts as South attacks North at </a:t>
            </a:r>
            <a:r>
              <a:rPr lang="en-US" sz="2200" b="1" dirty="0"/>
              <a:t>Ft. Sumter</a:t>
            </a:r>
            <a:r>
              <a:rPr lang="en-US" sz="2200" dirty="0"/>
              <a:t>, SC</a:t>
            </a:r>
          </a:p>
          <a:p>
            <a:pPr lvl="1"/>
            <a:r>
              <a:rPr lang="en-US" sz="2200" dirty="0"/>
              <a:t>1863 </a:t>
            </a:r>
            <a:r>
              <a:rPr lang="en-US" sz="2200" b="1" dirty="0"/>
              <a:t>Emancipation Proclamation </a:t>
            </a:r>
            <a:r>
              <a:rPr lang="en-US" sz="2200" dirty="0"/>
              <a:t>issued by Lincoln freeing slaves in Confederate states.</a:t>
            </a:r>
          </a:p>
          <a:p>
            <a:pPr lvl="1"/>
            <a:r>
              <a:rPr lang="en-US" sz="2200" dirty="0"/>
              <a:t>1863 </a:t>
            </a:r>
            <a:r>
              <a:rPr lang="en-US" sz="2200" b="1" dirty="0"/>
              <a:t>Battle of Gettysburg </a:t>
            </a:r>
            <a:r>
              <a:rPr lang="en-US" sz="2200" dirty="0"/>
              <a:t>and Lincoln gives </a:t>
            </a:r>
            <a:r>
              <a:rPr lang="en-US" sz="2200" b="1" dirty="0"/>
              <a:t>Gettysburg Address</a:t>
            </a:r>
            <a:r>
              <a:rPr lang="en-US" sz="2200" dirty="0"/>
              <a:t>.</a:t>
            </a:r>
          </a:p>
          <a:p>
            <a:pPr lvl="1"/>
            <a:r>
              <a:rPr lang="en-US" sz="2200" dirty="0"/>
              <a:t>1865 South surrender to North at </a:t>
            </a:r>
            <a:r>
              <a:rPr lang="en-US" sz="2200" b="1" dirty="0"/>
              <a:t>Appomattox Courthouse </a:t>
            </a:r>
            <a:r>
              <a:rPr lang="en-US" sz="2200" dirty="0"/>
              <a:t>in VA.</a:t>
            </a:r>
          </a:p>
          <a:p>
            <a:pPr lvl="1"/>
            <a:r>
              <a:rPr lang="en-US" sz="2200" dirty="0"/>
              <a:t>1865 </a:t>
            </a:r>
            <a:r>
              <a:rPr lang="en-US" sz="2200" b="1" dirty="0"/>
              <a:t>Lincoln assassinated </a:t>
            </a:r>
            <a:r>
              <a:rPr lang="en-US" sz="2200" dirty="0"/>
              <a:t>5 days after Civil War ends</a:t>
            </a:r>
          </a:p>
        </p:txBody>
      </p:sp>
      <p:pic>
        <p:nvPicPr>
          <p:cNvPr id="3074" name="Picture 2" descr="C:\Users\mike.montgomery\Documents\A+ Pix\Civil War\CivilWar resourc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636" y="1295400"/>
            <a:ext cx="3864428" cy="54102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38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 of the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924" y="1500292"/>
            <a:ext cx="6324600" cy="4525963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John Trumball Jr. </a:t>
            </a:r>
            <a:r>
              <a:rPr lang="en-US" sz="2800" dirty="0"/>
              <a:t>was the governor of Connecticut during the war.</a:t>
            </a:r>
          </a:p>
          <a:p>
            <a:r>
              <a:rPr lang="en-US" sz="2800" dirty="0"/>
              <a:t>He refused to join the British, instead he supplied Washington’s troops with food, clothing, and weapons.</a:t>
            </a:r>
          </a:p>
          <a:p>
            <a:r>
              <a:rPr lang="en-US" sz="2800" b="1" dirty="0">
                <a:solidFill>
                  <a:srgbClr val="7030A0"/>
                </a:solidFill>
              </a:rPr>
              <a:t>John Peter Muhlenberg </a:t>
            </a:r>
            <a:r>
              <a:rPr lang="en-US" sz="2800" dirty="0"/>
              <a:t>was a minister who used his role in the church to help recruit men for the colonial army.</a:t>
            </a:r>
          </a:p>
          <a:p>
            <a:r>
              <a:rPr lang="en-US" sz="2800" dirty="0"/>
              <a:t>His group was called the </a:t>
            </a:r>
            <a:r>
              <a:rPr lang="en-US" sz="2800" b="1" u="sng" dirty="0">
                <a:latin typeface="Franklin Gothic Medium Cond" pitchFamily="34" charset="0"/>
              </a:rPr>
              <a:t>Black Regiment</a:t>
            </a:r>
            <a:r>
              <a:rPr lang="en-US" sz="2800" dirty="0"/>
              <a:t>, after the black robes he wore.</a:t>
            </a:r>
          </a:p>
        </p:txBody>
      </p:sp>
      <p:pic>
        <p:nvPicPr>
          <p:cNvPr id="5" name="Picture 3" descr="F:\04 Foundations to American History\Trumbull Joh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524" y="1258065"/>
            <a:ext cx="2364223" cy="250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04 Foundations to American History\Muhlenberg John Black Regi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524" y="3763274"/>
            <a:ext cx="2264212" cy="294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11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4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2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9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ike.montgomery\Documents\A+ Pix\Civil War\FLAGCW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627239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19" y="152400"/>
            <a:ext cx="8229600" cy="990600"/>
          </a:xfrm>
        </p:spPr>
        <p:txBody>
          <a:bodyPr/>
          <a:lstStyle/>
          <a:p>
            <a:r>
              <a:rPr lang="en-US" b="1" dirty="0">
                <a:latin typeface="Bullpen 3D" pitchFamily="2" charset="0"/>
              </a:rPr>
              <a:t>The Civil War </a:t>
            </a:r>
            <a:r>
              <a:rPr lang="en-US" sz="3200" dirty="0"/>
              <a:t>(1861-1865)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6629400" cy="4865230"/>
          </a:xfrm>
          <a:noFill/>
        </p:spPr>
        <p:txBody>
          <a:bodyPr>
            <a:noAutofit/>
          </a:bodyPr>
          <a:lstStyle/>
          <a:p>
            <a:r>
              <a:rPr lang="en-US" sz="2800" dirty="0"/>
              <a:t>In 1861, the </a:t>
            </a:r>
            <a:r>
              <a:rPr lang="en-US" sz="2800" b="1" i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</a:t>
            </a:r>
            <a:r>
              <a:rPr lang="en-US" sz="2800" dirty="0"/>
              <a:t> would </a:t>
            </a:r>
            <a:r>
              <a:rPr lang="en-US" sz="2800" dirty="0">
                <a:solidFill>
                  <a:srgbClr val="FF0000"/>
                </a:solidFill>
              </a:rPr>
              <a:t>secede</a:t>
            </a:r>
            <a:r>
              <a:rPr lang="en-US" sz="2800" dirty="0"/>
              <a:t> and declare themselves the Confederate States of America, aka </a:t>
            </a:r>
            <a:r>
              <a:rPr lang="en-US" sz="2800" b="1" u="sng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The Confederacy</a:t>
            </a:r>
            <a:r>
              <a:rPr lang="en-US" sz="2800" dirty="0"/>
              <a:t>.</a:t>
            </a:r>
          </a:p>
          <a:p>
            <a:r>
              <a:rPr lang="en-US" sz="2800" dirty="0"/>
              <a:t>The Confederacy would start the war  with an attack on a Union fort called        </a:t>
            </a:r>
            <a:r>
              <a:rPr lang="en-US" sz="2800" b="1" dirty="0">
                <a:solidFill>
                  <a:srgbClr val="0070C0"/>
                </a:solidFill>
              </a:rPr>
              <a:t>Ft. Sumter </a:t>
            </a:r>
            <a:r>
              <a:rPr lang="en-US" sz="2800" dirty="0"/>
              <a:t>in South Carolina.</a:t>
            </a:r>
          </a:p>
          <a:p>
            <a:r>
              <a:rPr lang="en-US" sz="2800" dirty="0"/>
              <a:t>The South elected Jefferson Davis as their President, but the real leader of the Confederacy was</a:t>
            </a:r>
            <a:r>
              <a:rPr lang="en-US" sz="2800" b="1" dirty="0">
                <a:solidFill>
                  <a:srgbClr val="7030A0"/>
                </a:solidFill>
              </a:rPr>
              <a:t> Gen. Robert E. Lee</a:t>
            </a:r>
            <a:r>
              <a:rPr lang="en-US" sz="2800" dirty="0"/>
              <a:t>.</a:t>
            </a:r>
          </a:p>
        </p:txBody>
      </p:sp>
      <p:pic>
        <p:nvPicPr>
          <p:cNvPr id="3074" name="Picture 2" descr="C:\Users\mike.montgomery\Documents\A+ Pix\Civil War\FtSumter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448" y="1371599"/>
            <a:ext cx="2701351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ike.montgomery\Documents\A+ Pix\Civil War\LEE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53073"/>
            <a:ext cx="1600200" cy="214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10185" y="914400"/>
            <a:ext cx="3048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Confederacy</a:t>
            </a:r>
          </a:p>
        </p:txBody>
      </p:sp>
    </p:spTree>
    <p:extLst>
      <p:ext uri="{BB962C8B-B14F-4D97-AF65-F5344CB8AC3E}">
        <p14:creationId xmlns:p14="http://schemas.microsoft.com/office/powerpoint/2010/main" val="20316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3187"/>
          </a:xfrm>
        </p:spPr>
        <p:txBody>
          <a:bodyPr/>
          <a:lstStyle/>
          <a:p>
            <a:r>
              <a:rPr lang="en-US" b="1" dirty="0">
                <a:latin typeface="Bullpen 3D" pitchFamily="2" charset="0"/>
              </a:rPr>
              <a:t>The Civil War </a:t>
            </a:r>
            <a:r>
              <a:rPr lang="en-US" sz="3200" dirty="0"/>
              <a:t>(1861-1865)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5715000" cy="489448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The Northern states, led by </a:t>
            </a:r>
            <a:r>
              <a:rPr lang="en-US" sz="2800" b="1" dirty="0">
                <a:solidFill>
                  <a:srgbClr val="0070C0"/>
                </a:solidFill>
              </a:rPr>
              <a:t>Abraham Lincoln</a:t>
            </a:r>
            <a:r>
              <a:rPr lang="en-US" sz="2800" dirty="0"/>
              <a:t>, had the advantage of greater resources and a larger population.</a:t>
            </a:r>
          </a:p>
          <a:p>
            <a:r>
              <a:rPr lang="en-US" sz="2800" dirty="0"/>
              <a:t>At the beginning of the war. Lincoln’s plan was to preserve or keep the Union united as 1 nation.</a:t>
            </a:r>
          </a:p>
          <a:p>
            <a:r>
              <a:rPr lang="en-US" sz="2800" dirty="0"/>
              <a:t>Later, Lincoln would issue the </a:t>
            </a:r>
            <a:r>
              <a:rPr lang="en-US" sz="2800" b="1" dirty="0">
                <a:solidFill>
                  <a:srgbClr val="0070C0"/>
                </a:solidFill>
              </a:rPr>
              <a:t>Emancipation Proclamation</a:t>
            </a:r>
            <a:r>
              <a:rPr lang="en-US" sz="2800" dirty="0"/>
              <a:t>, which freed the slaves in the rebelling Confederate states.</a:t>
            </a:r>
          </a:p>
          <a:p>
            <a:endParaRPr lang="en-US" dirty="0"/>
          </a:p>
        </p:txBody>
      </p:sp>
      <p:pic>
        <p:nvPicPr>
          <p:cNvPr id="4098" name="Picture 2" descr="C:\Users\mike.montgomery\Documents\A+ Pix\Civil War\FLAGUS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0004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07910" y="1066800"/>
            <a:ext cx="3048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Union</a:t>
            </a:r>
          </a:p>
        </p:txBody>
      </p:sp>
      <p:pic>
        <p:nvPicPr>
          <p:cNvPr id="1026" name="Picture 2" descr="C:\Users\mike.montgomery\Documents\A+ Pix\Civil War\13thamend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63" y="3581400"/>
            <a:ext cx="30289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ke.montgomery\Documents\A+ Pix\Civil War\LINCOL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210" y="1319284"/>
            <a:ext cx="1828800" cy="213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66263" y="6153150"/>
            <a:ext cx="2896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13</a:t>
            </a:r>
            <a:r>
              <a:rPr lang="en-US" b="1" baseline="30000" dirty="0">
                <a:solidFill>
                  <a:srgbClr val="0070C0"/>
                </a:solidFill>
              </a:rPr>
              <a:t>th</a:t>
            </a:r>
            <a:r>
              <a:rPr lang="en-US" b="1" dirty="0">
                <a:solidFill>
                  <a:srgbClr val="0070C0"/>
                </a:solidFill>
              </a:rPr>
              <a:t> Amendment would later abolish slavery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7380738" y="1600200"/>
            <a:ext cx="1514475" cy="1066800"/>
          </a:xfrm>
          <a:prstGeom prst="wedgeRectCallout">
            <a:avLst>
              <a:gd name="adj1" fmla="val -76705"/>
              <a:gd name="adj2" fmla="val 407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Of the people, by the people, for the people</a:t>
            </a:r>
          </a:p>
        </p:txBody>
      </p:sp>
    </p:spTree>
    <p:extLst>
      <p:ext uri="{BB962C8B-B14F-4D97-AF65-F5344CB8AC3E}">
        <p14:creationId xmlns:p14="http://schemas.microsoft.com/office/powerpoint/2010/main" val="315665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Bullpen 3D" pitchFamily="2" charset="0"/>
              </a:rPr>
              <a:t>The Civil War </a:t>
            </a:r>
            <a:r>
              <a:rPr lang="en-US" sz="3200" dirty="0"/>
              <a:t>(1861-1865)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334000" cy="5562600"/>
          </a:xfrm>
        </p:spPr>
        <p:txBody>
          <a:bodyPr>
            <a:normAutofit/>
          </a:bodyPr>
          <a:lstStyle/>
          <a:p>
            <a:r>
              <a:rPr lang="en-US" sz="2800" b="1" dirty="0"/>
              <a:t>Battle of Gettysburg</a:t>
            </a:r>
            <a:r>
              <a:rPr lang="en-US" sz="2800" dirty="0"/>
              <a:t> </a:t>
            </a:r>
            <a:r>
              <a:rPr lang="en-US" sz="1800" dirty="0"/>
              <a:t>(1863)</a:t>
            </a:r>
          </a:p>
          <a:p>
            <a:pPr lvl="1"/>
            <a:r>
              <a:rPr lang="en-US" sz="2200" dirty="0"/>
              <a:t>Bloodiest battle ever on USA’s soil, with 50,000 casualties in 3 days that ended the South’s chances of victory.</a:t>
            </a:r>
          </a:p>
          <a:p>
            <a:r>
              <a:rPr lang="en-US" sz="2800" b="1" dirty="0"/>
              <a:t>Gettysburg Address </a:t>
            </a:r>
            <a:r>
              <a:rPr lang="en-US" sz="1800" dirty="0"/>
              <a:t>(1863)</a:t>
            </a:r>
            <a:endParaRPr lang="en-US" sz="1800" b="1" dirty="0"/>
          </a:p>
          <a:p>
            <a:pPr lvl="1"/>
            <a:r>
              <a:rPr lang="en-US" sz="2200" dirty="0"/>
              <a:t>Lincoln’s speech to honor the dead, taking just 2 minutes it became most famous speech in American history.</a:t>
            </a:r>
          </a:p>
          <a:p>
            <a:pPr lvl="1"/>
            <a:r>
              <a:rPr lang="en-US" sz="2200" dirty="0">
                <a:solidFill>
                  <a:srgbClr val="0070C0"/>
                </a:solidFill>
              </a:rPr>
              <a:t>Supported idea of </a:t>
            </a:r>
            <a:r>
              <a:rPr lang="en-US" sz="2200" b="1" dirty="0">
                <a:solidFill>
                  <a:srgbClr val="0070C0"/>
                </a:solidFill>
              </a:rPr>
              <a:t>equality</a:t>
            </a:r>
            <a:r>
              <a:rPr lang="en-US" sz="2200" dirty="0">
                <a:solidFill>
                  <a:srgbClr val="0070C0"/>
                </a:solidFill>
              </a:rPr>
              <a:t> as stated in </a:t>
            </a:r>
            <a:r>
              <a:rPr lang="en-US" sz="2200" b="1" dirty="0">
                <a:solidFill>
                  <a:srgbClr val="0070C0"/>
                </a:solidFill>
              </a:rPr>
              <a:t>Declaration of Independence</a:t>
            </a:r>
            <a:r>
              <a:rPr lang="en-US" sz="2200" dirty="0">
                <a:solidFill>
                  <a:srgbClr val="0070C0"/>
                </a:solidFill>
              </a:rPr>
              <a:t>.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Explained the </a:t>
            </a:r>
            <a:r>
              <a:rPr lang="en-US" sz="2200" b="1" dirty="0">
                <a:solidFill>
                  <a:srgbClr val="FF0000"/>
                </a:solidFill>
              </a:rPr>
              <a:t>Civil War </a:t>
            </a:r>
            <a:r>
              <a:rPr lang="en-US" sz="2200" dirty="0">
                <a:solidFill>
                  <a:srgbClr val="FF0000"/>
                </a:solidFill>
              </a:rPr>
              <a:t>was struggle to </a:t>
            </a:r>
            <a:r>
              <a:rPr lang="en-US" sz="2200" b="1" dirty="0">
                <a:solidFill>
                  <a:srgbClr val="FF0000"/>
                </a:solidFill>
              </a:rPr>
              <a:t>preserve the Union </a:t>
            </a:r>
            <a:r>
              <a:rPr lang="en-US" sz="1800" dirty="0">
                <a:solidFill>
                  <a:srgbClr val="FF0000"/>
                </a:solidFill>
              </a:rPr>
              <a:t>(the USA)</a:t>
            </a:r>
          </a:p>
          <a:p>
            <a:pPr lvl="1"/>
            <a:r>
              <a:rPr lang="en-US" sz="2200" dirty="0">
                <a:solidFill>
                  <a:srgbClr val="7030A0"/>
                </a:solidFill>
              </a:rPr>
              <a:t>Claimed a new birth of freedom to bring equality to all of USA’s citizens.</a:t>
            </a:r>
          </a:p>
        </p:txBody>
      </p:sp>
      <p:pic>
        <p:nvPicPr>
          <p:cNvPr id="4098" name="Picture 2" descr="C:\Users\mike.montgomery\Documents\A+ Pix\Civil War\Gettysburg A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808" y="2819400"/>
            <a:ext cx="3223436" cy="39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mike.montgomery\Documents\A+ Pix\Civil War\Gettysburg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066" y="209550"/>
            <a:ext cx="2730919" cy="249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70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ike.montgomery\Documents\A+ Pix\Civil War\Gettysburg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599"/>
            <a:ext cx="6620356" cy="6050863"/>
          </a:xfrm>
          <a:prstGeom prst="rect">
            <a:avLst/>
          </a:prstGeom>
          <a:noFill/>
          <a:ln w="63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mike.montgomery\Documents\A+ Pix\Civil War\Gettysburg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26793"/>
            <a:ext cx="7701961" cy="5416473"/>
          </a:xfrm>
          <a:prstGeom prst="rect">
            <a:avLst/>
          </a:prstGeom>
          <a:noFill/>
          <a:ln w="63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ike.montgomery\Documents\A+ Pix\Civil War\Antietam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34" y="804531"/>
            <a:ext cx="7087765" cy="5367670"/>
          </a:xfrm>
          <a:prstGeom prst="rect">
            <a:avLst/>
          </a:prstGeom>
          <a:noFill/>
          <a:ln w="254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ke.montgomery\Documents\A+ Pix\Civil War\totalwar5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02" y="457200"/>
            <a:ext cx="6355998" cy="6133908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90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0" y="533400"/>
            <a:ext cx="3505200" cy="47244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/>
              <a:t>‘</a:t>
            </a:r>
            <a:r>
              <a:rPr lang="en-US" sz="2600" i="1" dirty="0"/>
              <a:t>Four score and seven years ago our fathers brought forth on this continent, a new nation, conceived in liberty, and dedicated to the proposition that all men are created equal</a:t>
            </a:r>
            <a:r>
              <a:rPr lang="en-US" sz="2600" dirty="0"/>
              <a:t>’ </a:t>
            </a:r>
          </a:p>
          <a:p>
            <a:pPr marL="0" indent="0" algn="ctr">
              <a:buNone/>
            </a:pPr>
            <a:r>
              <a:rPr lang="en-US" sz="2600" dirty="0"/>
              <a:t>- refers to the </a:t>
            </a:r>
            <a:r>
              <a:rPr lang="en-US" sz="2600" b="1" dirty="0"/>
              <a:t>Declaration of Independence</a:t>
            </a:r>
          </a:p>
        </p:txBody>
      </p:sp>
      <p:pic>
        <p:nvPicPr>
          <p:cNvPr id="4" name="Picture 4" descr="http://www.calendars-all50statesplus.com/amhistdocs/images/GettysburgAdd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1"/>
            <a:ext cx="53039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5346" y="685800"/>
            <a:ext cx="3429000" cy="449353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/>
              <a:t>‘ --- that this nation, under God, shall have a new birth of freedom – and that government of the people, by the people, for the people, shall not perish from the earth.’</a:t>
            </a:r>
          </a:p>
          <a:p>
            <a:pPr algn="ctr"/>
            <a:r>
              <a:rPr lang="en-US" sz="2600" dirty="0"/>
              <a:t>- refers to the </a:t>
            </a:r>
          </a:p>
          <a:p>
            <a:pPr algn="ctr"/>
            <a:r>
              <a:rPr lang="en-US" sz="2600" b="1" dirty="0"/>
              <a:t>United States </a:t>
            </a:r>
          </a:p>
          <a:p>
            <a:pPr algn="ctr"/>
            <a:r>
              <a:rPr lang="en-US" sz="2600" b="1" dirty="0"/>
              <a:t>Constitution</a:t>
            </a:r>
          </a:p>
        </p:txBody>
      </p:sp>
      <p:sp>
        <p:nvSpPr>
          <p:cNvPr id="7" name="Left Arrow 6"/>
          <p:cNvSpPr/>
          <p:nvPr/>
        </p:nvSpPr>
        <p:spPr>
          <a:xfrm rot="19477132">
            <a:off x="4631818" y="1219200"/>
            <a:ext cx="685800" cy="30480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5042059" y="5335028"/>
            <a:ext cx="762000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9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baseline="30000" dirty="0"/>
              <a:t>The</a:t>
            </a:r>
            <a:r>
              <a:rPr lang="en-US" dirty="0"/>
              <a:t> Civil War and Civil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7269126" cy="5257800"/>
          </a:xfrm>
        </p:spPr>
        <p:txBody>
          <a:bodyPr>
            <a:normAutofit fontScale="77500" lnSpcReduction="20000"/>
          </a:bodyPr>
          <a:lstStyle/>
          <a:p>
            <a:r>
              <a:rPr lang="en-US" sz="3300" b="1" dirty="0">
                <a:solidFill>
                  <a:srgbClr val="7030A0"/>
                </a:solidFill>
              </a:rPr>
              <a:t>13</a:t>
            </a:r>
            <a:r>
              <a:rPr lang="en-US" sz="3300" b="1" baseline="30000" dirty="0">
                <a:solidFill>
                  <a:srgbClr val="7030A0"/>
                </a:solidFill>
              </a:rPr>
              <a:t>th</a:t>
            </a:r>
            <a:r>
              <a:rPr lang="en-US" sz="3300" b="1" dirty="0">
                <a:solidFill>
                  <a:srgbClr val="7030A0"/>
                </a:solidFill>
              </a:rPr>
              <a:t> Amendment </a:t>
            </a:r>
          </a:p>
          <a:p>
            <a:pPr lvl="1"/>
            <a:r>
              <a:rPr lang="en-US" sz="3100" b="1" i="1" dirty="0">
                <a:solidFill>
                  <a:srgbClr val="7030A0"/>
                </a:solidFill>
              </a:rPr>
              <a:t>Abolished slavery, </a:t>
            </a:r>
            <a:r>
              <a:rPr lang="en-US" sz="3100" dirty="0"/>
              <a:t>9 million people were now free </a:t>
            </a:r>
          </a:p>
          <a:p>
            <a:pPr lvl="1"/>
            <a:r>
              <a:rPr lang="en-US" sz="3100" dirty="0"/>
              <a:t>Many Southerners didn’t  agree with this.</a:t>
            </a:r>
          </a:p>
          <a:p>
            <a:r>
              <a:rPr lang="en-US" sz="3300" b="1" dirty="0">
                <a:solidFill>
                  <a:srgbClr val="0070C0"/>
                </a:solidFill>
              </a:rPr>
              <a:t>14</a:t>
            </a:r>
            <a:r>
              <a:rPr lang="en-US" sz="3300" b="1" baseline="30000" dirty="0">
                <a:solidFill>
                  <a:srgbClr val="0070C0"/>
                </a:solidFill>
              </a:rPr>
              <a:t>th</a:t>
            </a:r>
            <a:r>
              <a:rPr lang="en-US" sz="3300" b="1" dirty="0">
                <a:solidFill>
                  <a:srgbClr val="0070C0"/>
                </a:solidFill>
              </a:rPr>
              <a:t> Amendment</a:t>
            </a:r>
          </a:p>
          <a:p>
            <a:pPr lvl="1"/>
            <a:r>
              <a:rPr lang="en-US" sz="3100" dirty="0"/>
              <a:t>All  citizens have ‘</a:t>
            </a:r>
            <a:r>
              <a:rPr lang="en-US" sz="3100" b="1" i="1" dirty="0">
                <a:solidFill>
                  <a:srgbClr val="0070C0"/>
                </a:solidFill>
              </a:rPr>
              <a:t>due process’ </a:t>
            </a:r>
            <a:r>
              <a:rPr lang="en-US" sz="3100" dirty="0"/>
              <a:t>&amp; ‘</a:t>
            </a:r>
            <a:r>
              <a:rPr lang="en-US" sz="3100" b="1" i="1" dirty="0">
                <a:solidFill>
                  <a:srgbClr val="0070C0"/>
                </a:solidFill>
              </a:rPr>
              <a:t>equal protection</a:t>
            </a:r>
            <a:r>
              <a:rPr lang="en-US" sz="3100" dirty="0"/>
              <a:t>’ under the law.</a:t>
            </a:r>
          </a:p>
          <a:p>
            <a:pPr lvl="1"/>
            <a:r>
              <a:rPr lang="en-US" sz="3100" dirty="0"/>
              <a:t>13</a:t>
            </a:r>
            <a:r>
              <a:rPr lang="en-US" sz="3100" baseline="30000" dirty="0"/>
              <a:t>th</a:t>
            </a:r>
            <a:r>
              <a:rPr lang="en-US" sz="3100" dirty="0"/>
              <a:t> had freed the slaves, but many in the South attempted to limit the rights of these newly freed slaves with laws called </a:t>
            </a:r>
            <a:r>
              <a:rPr lang="en-US" sz="3100" b="1" u="sng" dirty="0"/>
              <a:t>black codes</a:t>
            </a:r>
            <a:r>
              <a:rPr lang="en-US" sz="3100" dirty="0"/>
              <a:t>.</a:t>
            </a:r>
          </a:p>
          <a:p>
            <a:pPr lvl="1"/>
            <a:r>
              <a:rPr lang="en-US" sz="3100" dirty="0"/>
              <a:t>Idea of ‘</a:t>
            </a:r>
            <a:r>
              <a:rPr lang="en-US" sz="3100" b="1" u="sng" dirty="0"/>
              <a:t>separate but equal</a:t>
            </a:r>
            <a:r>
              <a:rPr lang="en-US" sz="3100" dirty="0"/>
              <a:t>’ was established as a result of this amendment.</a:t>
            </a:r>
          </a:p>
          <a:p>
            <a:r>
              <a:rPr lang="en-US" sz="3300" b="1" dirty="0">
                <a:solidFill>
                  <a:srgbClr val="FF0000"/>
                </a:solidFill>
              </a:rPr>
              <a:t>15</a:t>
            </a:r>
            <a:r>
              <a:rPr lang="en-US" sz="3300" b="1" baseline="30000" dirty="0">
                <a:solidFill>
                  <a:srgbClr val="FF0000"/>
                </a:solidFill>
              </a:rPr>
              <a:t>th</a:t>
            </a:r>
            <a:r>
              <a:rPr lang="en-US" sz="3300" b="1" dirty="0">
                <a:solidFill>
                  <a:srgbClr val="FF0000"/>
                </a:solidFill>
              </a:rPr>
              <a:t> Amendment</a:t>
            </a:r>
          </a:p>
          <a:p>
            <a:pPr lvl="1"/>
            <a:r>
              <a:rPr lang="en-US" sz="3100" dirty="0"/>
              <a:t>Made it </a:t>
            </a:r>
            <a:r>
              <a:rPr lang="en-US" sz="3100" b="1" i="1" dirty="0">
                <a:solidFill>
                  <a:srgbClr val="FF0000"/>
                </a:solidFill>
              </a:rPr>
              <a:t>illegal to deny a person suffrage </a:t>
            </a:r>
            <a:r>
              <a:rPr lang="en-US" sz="3100" dirty="0"/>
              <a:t>or</a:t>
            </a:r>
            <a:r>
              <a:rPr lang="en-US" sz="3100" b="1" i="1" dirty="0">
                <a:solidFill>
                  <a:srgbClr val="FF0000"/>
                </a:solidFill>
              </a:rPr>
              <a:t> </a:t>
            </a:r>
            <a:r>
              <a:rPr lang="en-US" sz="3100" dirty="0"/>
              <a:t>(right to vote) based on their race.</a:t>
            </a:r>
          </a:p>
          <a:p>
            <a:pPr lvl="1"/>
            <a:r>
              <a:rPr lang="en-US" sz="3100" dirty="0"/>
              <a:t>Gave former male slaves the right to vote.</a:t>
            </a:r>
          </a:p>
          <a:p>
            <a:pPr lvl="1"/>
            <a:endParaRPr lang="en-US" sz="2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762000"/>
            <a:ext cx="80772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dirty="0"/>
              <a:t>Following the Civil War three Constitutional Amendments were written to protect individual rights and liberties</a:t>
            </a:r>
          </a:p>
        </p:txBody>
      </p:sp>
      <p:pic>
        <p:nvPicPr>
          <p:cNvPr id="2050" name="Picture 2" descr="C:\Users\mike.montgomery\Documents\A+ Pix\Civil War\15thAme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10000"/>
            <a:ext cx="1752600" cy="202627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ke.montgomery\Documents\A+ Pix\Civil War\CIVLR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839301"/>
            <a:ext cx="1834116" cy="1160492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54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ike.montgomery\Documents\A+ Pix\Civil War\Civil War 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863" y="1383815"/>
            <a:ext cx="3343275" cy="214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/>
              <a:t>America After the Civil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838" y="1132299"/>
            <a:ext cx="5257800" cy="3048000"/>
          </a:xfrm>
        </p:spPr>
        <p:txBody>
          <a:bodyPr>
            <a:normAutofit fontScale="92500"/>
          </a:bodyPr>
          <a:lstStyle/>
          <a:p>
            <a:r>
              <a:rPr lang="en-US" sz="2600" dirty="0"/>
              <a:t>As a result of the Civil War, the United States government secured it supremacy over the states and the Union remained united as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ONE.</a:t>
            </a:r>
          </a:p>
          <a:p>
            <a:r>
              <a:rPr lang="en-US" sz="2800" dirty="0"/>
              <a:t>“</a:t>
            </a:r>
            <a:r>
              <a:rPr lang="en-US" sz="2800" b="1" dirty="0">
                <a:solidFill>
                  <a:srgbClr val="7030A0"/>
                </a:solidFill>
              </a:rPr>
              <a:t>E Pluribus Unum</a:t>
            </a:r>
            <a:r>
              <a:rPr lang="en-US" sz="2800" dirty="0"/>
              <a:t>”, which means ‘</a:t>
            </a:r>
            <a:r>
              <a:rPr lang="en-US" sz="2800" dirty="0">
                <a:solidFill>
                  <a:srgbClr val="7030A0"/>
                </a:solidFill>
              </a:rPr>
              <a:t>from many comes one</a:t>
            </a:r>
            <a:r>
              <a:rPr lang="en-US" sz="2800" dirty="0"/>
              <a:t>’  shows the idea that America stands together.</a:t>
            </a:r>
          </a:p>
        </p:txBody>
      </p:sp>
      <p:pic>
        <p:nvPicPr>
          <p:cNvPr id="3074" name="Picture 2" descr="http://upload.wikimedia.org/wikipedia/commons/6/6d/United_States_1865-186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394" y="1384952"/>
            <a:ext cx="3268212" cy="221149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990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From this ….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46845" y="888957"/>
            <a:ext cx="18288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To this ….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1679" y="4081786"/>
            <a:ext cx="5734903" cy="2306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“</a:t>
            </a:r>
            <a:r>
              <a:rPr lang="en-US" sz="2600" b="1" dirty="0">
                <a:solidFill>
                  <a:srgbClr val="FF0000"/>
                </a:solidFill>
              </a:rPr>
              <a:t>In God We Trust</a:t>
            </a:r>
            <a:r>
              <a:rPr lang="en-US" sz="2600" dirty="0"/>
              <a:t>” became our national motto and has been used on our money since 1864.</a:t>
            </a:r>
          </a:p>
          <a:p>
            <a:r>
              <a:rPr lang="en-US" sz="2600" dirty="0"/>
              <a:t>These words came from our national anthem the </a:t>
            </a:r>
            <a:r>
              <a:rPr lang="en-US" sz="2600" i="1" dirty="0">
                <a:solidFill>
                  <a:srgbClr val="FF0000"/>
                </a:solidFill>
              </a:rPr>
              <a:t>Star Spangled Banner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076" name="Picture 4" descr="F:\04 Foundations to American History\E Pluribus Unum penn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888957"/>
            <a:ext cx="3343275" cy="325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statesymbolsusa.org/IMAGES/National/380px-one_dollar_bi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845" y="4780494"/>
            <a:ext cx="3232977" cy="158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3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88622E-6 L -0.48021 -0.4340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-217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/>
          <a:lstStyle/>
          <a:p>
            <a:r>
              <a:rPr lang="en-US" dirty="0"/>
              <a:t>Manifest Destiny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1"/>
            <a:ext cx="5486400" cy="3886200"/>
          </a:xfrm>
        </p:spPr>
        <p:txBody>
          <a:bodyPr>
            <a:normAutofit/>
          </a:bodyPr>
          <a:lstStyle/>
          <a:p>
            <a:r>
              <a:rPr lang="en-US" sz="2600" dirty="0"/>
              <a:t>In 1862 the U.S. Government passed the </a:t>
            </a:r>
            <a:r>
              <a:rPr lang="en-US" sz="2600" u="sng" dirty="0">
                <a:solidFill>
                  <a:srgbClr val="0070C0"/>
                </a:solidFill>
              </a:rPr>
              <a:t>Homestead Act of 1862</a:t>
            </a:r>
            <a:r>
              <a:rPr lang="en-US" sz="2600" dirty="0"/>
              <a:t>.</a:t>
            </a:r>
          </a:p>
          <a:p>
            <a:r>
              <a:rPr lang="en-US" sz="2600" dirty="0"/>
              <a:t>This law </a:t>
            </a:r>
            <a:r>
              <a:rPr lang="en-US" sz="2600" dirty="0">
                <a:solidFill>
                  <a:srgbClr val="0070C0"/>
                </a:solidFill>
              </a:rPr>
              <a:t>opened settlement of the Great Plains </a:t>
            </a:r>
            <a:r>
              <a:rPr lang="en-US" sz="2600" dirty="0"/>
              <a:t>and gave people a chance to become landowners.</a:t>
            </a:r>
          </a:p>
          <a:p>
            <a:r>
              <a:rPr lang="en-US" sz="2600" dirty="0"/>
              <a:t>Remember Tocqueville’s observation  about difference between old school Europe and the new American’s was the ability to acquire land.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865" y="4922861"/>
            <a:ext cx="5652691" cy="1943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The </a:t>
            </a:r>
            <a:r>
              <a:rPr lang="en-US" sz="2600" b="1" dirty="0">
                <a:solidFill>
                  <a:srgbClr val="FF0000"/>
                </a:solidFill>
              </a:rPr>
              <a:t>Transcontinental Railroad </a:t>
            </a:r>
            <a:r>
              <a:rPr lang="en-US" sz="2600" dirty="0"/>
              <a:t>was completed in 1869, it </a:t>
            </a:r>
            <a:r>
              <a:rPr lang="en-US" sz="2600" dirty="0">
                <a:solidFill>
                  <a:srgbClr val="FF0000"/>
                </a:solidFill>
              </a:rPr>
              <a:t>connected the eastern USA with the west </a:t>
            </a:r>
            <a:r>
              <a:rPr lang="en-US" sz="2600" dirty="0"/>
              <a:t>and helped settle the frontier of the West</a:t>
            </a:r>
            <a:endParaRPr lang="en-US" dirty="0"/>
          </a:p>
        </p:txBody>
      </p:sp>
      <p:pic>
        <p:nvPicPr>
          <p:cNvPr id="6148" name="Picture 4" descr="http://tdat-production.s3.amazonaws.com/2012/05/31/15/04/54/723/transRR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" r="22496"/>
          <a:stretch/>
        </p:blipFill>
        <p:spPr bwMode="auto">
          <a:xfrm>
            <a:off x="5732303" y="4922860"/>
            <a:ext cx="3362508" cy="1935139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mike.montgomery\Documents\A+ Pix\USA 1800s\GGsodhous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" t="52272" r="2207" b="5942"/>
          <a:stretch/>
        </p:blipFill>
        <p:spPr bwMode="auto">
          <a:xfrm>
            <a:off x="5699321" y="1143000"/>
            <a:ext cx="3306536" cy="20574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04 Foundations to American History\Tocquevill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8" t="11749" r="2301" b="10518"/>
          <a:stretch/>
        </p:blipFill>
        <p:spPr bwMode="auto">
          <a:xfrm>
            <a:off x="7606825" y="3276941"/>
            <a:ext cx="1399032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6019800" y="3429000"/>
            <a:ext cx="1143000" cy="990600"/>
          </a:xfrm>
          <a:prstGeom prst="wedgeRoundRectCallout">
            <a:avLst>
              <a:gd name="adj1" fmla="val 107500"/>
              <a:gd name="adj2" fmla="val 336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So much land is available</a:t>
            </a:r>
          </a:p>
        </p:txBody>
      </p:sp>
    </p:spTree>
    <p:extLst>
      <p:ext uri="{BB962C8B-B14F-4D97-AF65-F5344CB8AC3E}">
        <p14:creationId xmlns:p14="http://schemas.microsoft.com/office/powerpoint/2010/main" val="388183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-0.34566 0.3944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0.25 L 0 -3.33333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6 L -0.45243 -0.3699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22" y="-1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Declaration of Independence (1776)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Mostly written by Thomas Jefferson during the American Revolution.</a:t>
            </a:r>
          </a:p>
          <a:p>
            <a:r>
              <a:rPr lang="en-US" dirty="0"/>
              <a:t>Gave reasons why the colonists were demanding independence from Britain.</a:t>
            </a:r>
          </a:p>
          <a:p>
            <a:r>
              <a:rPr lang="en-US" dirty="0"/>
              <a:t>Listed the grievances of American colonists against the British King.</a:t>
            </a:r>
          </a:p>
          <a:p>
            <a:r>
              <a:rPr lang="en-US" dirty="0"/>
              <a:t>Argued the purpose of government was to protect citizen’s unalienable rights to life, liberty, and the pursuit of happiness.</a:t>
            </a:r>
          </a:p>
          <a:p>
            <a:r>
              <a:rPr lang="en-US" dirty="0"/>
              <a:t>Justified the overthrow of a government, if that government abused the people’s rights.</a:t>
            </a:r>
          </a:p>
        </p:txBody>
      </p:sp>
    </p:spTree>
    <p:extLst>
      <p:ext uri="{BB962C8B-B14F-4D97-AF65-F5344CB8AC3E}">
        <p14:creationId xmlns:p14="http://schemas.microsoft.com/office/powerpoint/2010/main" val="377628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/>
              <a:t>U.S. Constitution (1787)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Replaced the Articles of Confederation.</a:t>
            </a:r>
          </a:p>
          <a:p>
            <a:r>
              <a:rPr lang="en-US" dirty="0"/>
              <a:t>Established a new government.</a:t>
            </a:r>
          </a:p>
          <a:p>
            <a:r>
              <a:rPr lang="en-US" dirty="0"/>
              <a:t>Provided for three branches of government:</a:t>
            </a:r>
          </a:p>
          <a:p>
            <a:pPr lvl="1"/>
            <a:r>
              <a:rPr lang="en-US" dirty="0"/>
              <a:t>Executive with a President</a:t>
            </a:r>
          </a:p>
          <a:p>
            <a:pPr lvl="1"/>
            <a:r>
              <a:rPr lang="en-US" dirty="0"/>
              <a:t>Legislative with a two-house Congress</a:t>
            </a:r>
          </a:p>
          <a:p>
            <a:pPr lvl="1"/>
            <a:r>
              <a:rPr lang="en-US" dirty="0"/>
              <a:t>Judiciary with a Supreme Court</a:t>
            </a:r>
          </a:p>
          <a:p>
            <a:r>
              <a:rPr lang="en-US" dirty="0"/>
              <a:t>Provided a set of principles to ensure the federal government would not be too powerful:</a:t>
            </a:r>
          </a:p>
          <a:p>
            <a:pPr lvl="1"/>
            <a:r>
              <a:rPr lang="en-US" dirty="0"/>
              <a:t>Federalism</a:t>
            </a:r>
          </a:p>
          <a:p>
            <a:pPr lvl="1"/>
            <a:r>
              <a:rPr lang="en-US" dirty="0"/>
              <a:t>Limited government</a:t>
            </a:r>
          </a:p>
          <a:p>
            <a:pPr lvl="1"/>
            <a:r>
              <a:rPr lang="en-US" dirty="0"/>
              <a:t>Checks and Balances</a:t>
            </a:r>
          </a:p>
          <a:p>
            <a:pPr lvl="1"/>
            <a:r>
              <a:rPr lang="en-US" dirty="0"/>
              <a:t>Popular Sovereignty</a:t>
            </a:r>
          </a:p>
        </p:txBody>
      </p:sp>
    </p:spTree>
    <p:extLst>
      <p:ext uri="{BB962C8B-B14F-4D97-AF65-F5344CB8AC3E}">
        <p14:creationId xmlns:p14="http://schemas.microsoft.com/office/powerpoint/2010/main" val="53302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Influences on the Declaration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4104"/>
            <a:ext cx="6172200" cy="4525963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John Locke </a:t>
            </a:r>
            <a:r>
              <a:rPr lang="en-US" dirty="0"/>
              <a:t>influenced the writing of the Declaration of Independence with his idea of ‘</a:t>
            </a:r>
            <a:r>
              <a:rPr lang="en-US" b="1" dirty="0">
                <a:solidFill>
                  <a:srgbClr val="0070C0"/>
                </a:solidFill>
              </a:rPr>
              <a:t>unalienable rights</a:t>
            </a:r>
            <a:r>
              <a:rPr lang="en-US" dirty="0"/>
              <a:t>’.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Locke believed that the government was supposed to protect an individuals unalienable or natural rights.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Locke stated these rights were </a:t>
            </a:r>
            <a:r>
              <a:rPr lang="en-US" i="1" dirty="0">
                <a:solidFill>
                  <a:srgbClr val="0070C0"/>
                </a:solidFill>
              </a:rPr>
              <a:t>life</a:t>
            </a:r>
            <a:r>
              <a:rPr lang="en-US" dirty="0"/>
              <a:t>, </a:t>
            </a:r>
            <a:r>
              <a:rPr lang="en-US" i="1" dirty="0">
                <a:solidFill>
                  <a:srgbClr val="0070C0"/>
                </a:solidFill>
              </a:rPr>
              <a:t>liberty</a:t>
            </a:r>
            <a:r>
              <a:rPr lang="en-US" dirty="0"/>
              <a:t>, and </a:t>
            </a:r>
            <a:r>
              <a:rPr lang="en-US" i="1" dirty="0">
                <a:solidFill>
                  <a:srgbClr val="0070C0"/>
                </a:solidFill>
              </a:rPr>
              <a:t>pursuit of happiness </a:t>
            </a:r>
            <a:r>
              <a:rPr lang="en-US" dirty="0"/>
              <a:t>that cannot be taken from you without due process.</a:t>
            </a:r>
          </a:p>
        </p:txBody>
      </p:sp>
      <p:pic>
        <p:nvPicPr>
          <p:cNvPr id="1026" name="Picture 2" descr="http://www.garengpung.com/wp-content/uploads/3_john_locke_quotes_on_natural_righ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720" y="4114800"/>
            <a:ext cx="2438400" cy="2061096"/>
          </a:xfrm>
          <a:prstGeom prst="rect">
            <a:avLst/>
          </a:prstGeom>
          <a:noFill/>
          <a:ln w="158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i0.twimg.com/profile_images/3046192306/9ea60313deaaa470a7326ed0e1fc3cb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480" y="1273175"/>
            <a:ext cx="2438400" cy="2438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hQSERUUExMWFRUWGBgaGRgYGRseGxgXIBkYHR4bGB8cHyceGhkkHB0YIC8gIyopLCwsHB4xNTAtNSYrLSoBCQoKBQUFDQUFDSkYEhgpKSkpKSkpKSkpKSkpKSkpKSkpKSkpKSkpKSkpKSkpKSkpKSkpKSkpKSkpKSkpKSkpKf/AABEIAPMAzwMBIgACEQEDEQH/xAAcAAACAwEBAQEAAAAAAAAAAAAABQQGBwMCAQj/xABAEAACAQIEBAUCAwYFAwMFAAABAhEDIQAEEjEFIkFRBhMyYXFCgQcjkRRSYqGx8DNywdHhFYLxJFOiFkNjkrL/xAAUAQEAAAAAAAAAAAAAAAAAAAAA/8QAFBEBAAAAAAAAAAAAAAAAAAAAAP/aAAwDAQACEQMRAD8A3HBgwYAwYMGAMGDBgDBgx8JwCvjviCnllGogsdln+Z9v6m2Mz4t4/q1WIV4APUctuhE6R/lbW39cIPF/imrms3WFIDSkyxZVAUWALsQKYHNJmd9Il7LfD/BcyzaqOZyzMbhVJ6QbEUpAFtjE4B7ks1XqkGhWp0yDIc0yoBMSA2ksO1o+MWLJ8R4hlIesfy0gEhmanB6FWClTftO3NGEvAeM1aZc5tAtSjJfWvMBYFkYGWUgk2MExa04i8Q8ZP+01lRwmXVBym6LLMImJ0cxIUbBhAjAaxW8a5anllzFSoFDTCzLMw6KOvT9RtOKRnPxVzFZ//TZeroIBHl0zUcjuxI8tfgTijUuDZjOGdXl0KcaNe5EAahJAUnfcbjuRi25DwxT0eWucphj3em5J/iDG3849sBYMn4izpUylYub6R5Erb06SwJ/XbtiXkvxAKqBWWXLABIKOZ6DUAjPNokDsxNsIavhvOUIYGlmE6BSaTCbQoJei5tMEL7HE3M5B6lIh76QVJKjVTO0VUckFbna0bMu+A0HJ55Kq6kaRMHuD2YG4Pscd8ZHw3xNVy1QI5/MpiJ3FVBqsYE6D0JEoZsvMi6hwnitPM0lq0mlWH6ex9/8AgixGAmYMGDAGDBgwBgwYMAYMGDAGDBgwBgwYMAYMGDAGM9/FL8QUylFqFMzVqAoSD/hggTfo2lgZ6SDeQMWbxh4h/ZMsziPMblpg9XPWOoUSx+I64wrMsrM1WodaUlDszG7VGbUisdyST5rEdWPaMBK4Pwahy6woG6tWqikl5kohMkk9WOr372/g3B8m1emKZptUBDKadQyDBNiHdfpNjH3MDFD8F+D24lVNauSKM3P1PF9K/urFrR2EdNl4F4Qy2W1eVSWmSoUuqgGLSLjYxv8AMzgEPiqguZJBIUU1qK76kBYFqZRRqksYNWDBgmSCTehPRSmTFAZlyQyghhSXl5SqTNTSLSxGx7md6ocCpKoULaCPmdyfcyccK3hLKOdTZakx2kosx8xOAwgnNVTOYp1SJnSqKFUey7n9e2JmW8P0HCmo+YoMTuUUqDvfTpK/JaBjbT4ZoAcilDESpvHa82wqz/h1kUlFUgASRysYNptBIN5csu/p3IVbgfBs9l1P7PXSsrKTEmGAESGMTNoMsN+YdWOR4utVypTy8wo5qTNZ/wDuEgjqG9JG9jy98jw1wNWXZVqTzIQQtQ9nQ+lxG4uJ3gyIXE8oM3Rd6I8nM5fdW9VF5kAkeqixk7W5o6rgK141yD06odQSkNUpiIKMp56JP0khWK29SReG1zPAHi3yq6BrUa8I82C1IlKkdFcW/UkmLe+GcQPEMtUpXpZhGAYTJSqI0GPcoEJG8Uo3bCPN+HHpDzaUJSc6SpFqb6uahUA2QtJpsLSSBugIb1gxWvBHiI5ikadWBXo8rjuv0uJuQw3PcNFoJsuAMGDBgDBgwYAwYMGAMGDBgDBgwYAwYMGAxf8AF7ikuHufLLoo/hBAY7/vTPcBO2MtbMs9Onl1iXdXY92ayg+wBLH/ADAfTe2fiDmf/U1qZmVSsLkiCWpktvf6hivcKpK+eQD0qSSRbpaf5f6b4Da/BuVFGgiLYKoFhEwIvbqR174tqRPTvtPX/c4qvhvidN4AdSYNtQnYCN8N6nFA1Xy16dj9RH8Pt198BY8nW1L/AE+OmO+E/Ac6GUe879cMTnqYMa0n/MMB3wY+A4+4CncZK5fMooYotUrpAm1QnSukxAuQB2mLiwR8b4u6sc8gYVcowTMqo/xMsxUSV77NBmNLjUAuJ34pUC1NWUEtTOrlmY0tMdZ6yNt9r4R1+MErTzvq1BstnkjliBzEdphx/C7D94YBF4nqNk+IU85lrrXG301QY5GI6NTYxAmVEdsXzK5qnmaH7RRXWrrFSmwWXXTzBwbeYBvPK4AO0FM6q8HGg0gXq5ZiWpMoJegZBJANyNiV6wG66jM4LxNsvUAep5c6VWoNXl1Tf1CRpJ3IMAmWUo5jAO6uXegUzWUcELABbUSisY8qpJ1PQZgRfmVlA9ac2i+HePrm6IcKUaBrQkEqb7EWZDBhhY+xBAzjiuY8sjl5XDa1MFRUICsrWjSyhVPQ6aTiPzFxz8G8cOWrEOQVVdQMjU2XLGSepNMhp6jyyLYDYMGDBgDBgwYAwYMGAMGDBgDBgwYAwYMIfFfiIZZAoZVqOGgtJCgD1QPUZKgL1J9jgMB/FCsP+q5tZBChh92UORI6hm/+MYWcH4W7UT5ZlqpM/wCVLQQOkkk/IEGccPEnEEfMMyksTqZiW1EuRAkgQTy6zEiXYAmJPjhmbc0vL1EIalws6mJHoUDck9O5+4D1ncq2XqKyVNTC7aGuDAkAAyADIBmfYbHRPww8UtWqEVWLvbna7GIUTteAu2EvCOK5Jw1KtkClNC+pkZWqIFXUXdQA+hYkss7HeIwy/C/w4X4rXKMXy9EkeZP+JflJPU6TJPuO+AacU4zmOH5uvRVW8qoDUpuokrrPSOxlY7gd8UbifHc2XZjWYUy2xRtKST6xFrtBsZmwON9rURWYHSIBJG0jpIPS25EdsVHjvHMhlKi1MypfzDCU1VWbSI56kwVHU9eYCDAwFS8MfiRm6IAVkroJ1BSAVEn0g3uYsYmI+dj8OeLKOcpa0MERqU7qSJhpiDiguvCuMIxyn5GaQSIULUgewOl17wfmJGEvgvM1aeYcCEzNM6HRmOissi9hI6kG/wBhuFi/EjOhqlGmTAeoAxnSVQ2n4/57YqOUdsrWalmNSNILCQC6arlRs4BDSBJU6gLEgMfxGpaswKeka3palkk33Om5BgLMdb72x44TxuhnqC5fOIC0k0nvrssQrEStVYAI2cKDBuGC48PQLRR6A/aMvBZUHNAJ2Wesz+WGsw5bjQynitLL1ASqaqNazdYJCkHtvp7EyPqjzK5wWo/DMwKbtqy1ciHA5SRBVj+61wrAHqpHdu3GsyMrXH/sVydaz6G1HXH3lh21NG6wEHj+ZqZZDQq30aWpMT66G/lyfWUhtP8AC0Cxt54VxUhqeskqrFGO1m1hypvyvFTp1M4sXingAzGVRUcVSmnQ+2um8ELEWPphbRrUdMVDg3CmzNajl9RVmfL/AE7aUYPb2bWT3CtgP0FwKqWy1BmmTSpkzvJQTidjnTRUUKLAAADsNgMfEzKkwD3/AJbg9j7HAdcGDBgDBgwYAxwWoQ5kjSdvY9tv9em2+OlckKY39v8Awf6HCZ64NybgEWJkGJixBB/h1A/w9gbUsyGLL1U3uD/Tb749ZippE9v6fe38xhPSzpa7NGkgSYBkgGDtDX2Plnuptjpmc+sCTBEAkmOu/wBMX76J97DASsvm+bSeoLbX37WMe8R798O/EvxEKmbzSuH5OVAJGoLpSAQdtRqMY6EjGxkhoEjcfqBttBMe0i/Na2BeLeXPZ6o3r8yuoIgC0MgHyuk/f3wFOz6qHKxBEhoNgRbSPYEG/Yjti2+D+HzlNQ0q/wC0B1ZhqWVRgAy/unmEggiQRik5qdRB3k/1v/OcaT+G1emMpU1wQpJIPQbzgH3G8xRyOXr1hSp/tNdSsqWIlwQTpcnTO5AJmd4OLj4D4KMpwykoEO63I3JO595P9Rt0yajSq8UzwCEGjRdTB+1rXM73NgcbjXU01RCboqjbcxf5Jk9t7kCdQSOHURddpWJH3Ejf7d774z3xVwQCpWSshVq5Sa6ywGkrpAQ3CkTI1EAkmL4uGZ4u2XdWzFIpSJhXDAxI+sQIsDMWiOgw94hkkroCIaLg9xgM84R+HWXGUCLUVqgNqwAR6YXUVFNoDBuZpaZPUQAA14F4EppmDVLVKlQgAs53VdO9gTfqbkb3nFsyvCgoAMFY2gdfeJxPp0guwjAZr+K2R8pstXpyCraW3MiRA+LmfgDrjMvE6hCalI6QWDLpsQxBZSB0KuCZ9+8k6J+M3GSKdNEGomoo9hysZnp/tO8Wy3ibuEpAxrranC/uppKLPxzwe6TgLK3FzXyVAsIJdhaOi65Xp6fPUfxNO4x84zmhUywD83ME1HcvL05PQHUlNvicJMzXCLSoq0ijeo30hlp1C8H94BtHaVOIzZgnKCSCvmM//wCoLxHszRedzGA0bhFZX4XRDEnVQe83ESwCmd4KdNwLnDz8PslSLNmYHmMggaRppuS6VYv6jVRt4AUqAeYzVkTyctTp2UrlCzBonzHAIAB2bUQsDaI64sfg7Mr5maVL6cxUg+zuzCDvc67CDM3GAu1Wvc/Mbd4t3nYx1B2fHLJZ2Glux+N43mI2v6ZtyG2I1bMCACbbR82INtJB7QQTaCw1DgrFmkNBsTe8+kdzJjTczaA1QcmAtQODWJib3/lvhHR42qU1gQAJMyBH1EWsFNjYBY5gg2jNmy7dQZixvrCz0JM6IItqAuDUSYCzYMROGVWZOabGATuw6Exb7iQdxvAl4CNnc0UAiCbmLmYGwAlpmNlb4uML2dGU1VM+rVzTBA27gfw+/pnb7x+mWUqZhhEWMntBVgfjRU/yjrxzWd0uwkkOoKkmwMQSLStushRaxMyEcaZgubG4BPb09OhusKom6nfERzJuJgSIJ22md/bXudlGCvHWBO5K9zMWNwbELYk3OPNupgi+43je/wBXv023wAKkCJtaxsB2kdB2QCT1xT/H3hoZhDVpopqC7oTeoFkiLGXW4IFtJKkkhYtSuu6x16kG+8ex6tM7Y41qkXJWLdNQF9iJ5Y3CnrcztgPz6cuDUAmdQIWe+pgPaS8A9pPyZHCapRKiSRrHLtFt7mLiI/Xti2+J/BqqXqUp0yzi40KSTqpvEaAbaXgKCADsGwtTgBqIaiaWcBndCCrI6gsxgwpLqDqT1KT6YCkAy/C/xpTyLOtYEDVcx1vE9fg7e98WrxD+MqJVLUMuXgAy4iL8rReNtyB7YyZeFPXrAJywNWozZTtsN7HGm+AvD2QppTr5rO0Kx0v5iVKlNkp3AVYmNREyDJM9hcGPAvxH/wCqutF6FmdQFuwJuSDAFggYknoNr4u/AajZas2VqGVAmk53ZOmr+IbE2mJ62leGqOQgvkVy4Bsxoqg+zaRI2Fj2GJOdy9PMSpjWhOk9jb9Rtb/bAMXNj8YSZ7ib0qZLMAACJI3+IvI+/wB7nEgZx9GllhhY3+Ljpfpioccq+bUiZCXIAnc3nv0H3OAo/j2q7qKnRCZ73BWR2AlbR79MUTjHEStViu8IqG/KgVNJHyIPyT3xqXHaK+U8gcwvMHptAmJBj74yLOBtbQZGkiI+g9R8NEDsAPbAesi2oKhMArczsuokk94Cp2u3vh7wzIoworWl6asalQSQzjcoIvLgKlvqZR1GE2R4f5WWNZgeZgFXa4Jv8zMD2J+k46txJ0BDAqGgnTuB9Cjte5O/KNymAsmd4y2YzGkXqNUBOmCitJYhbXUEsB/ChbrfTvCGQWlSN51FiS31Sbk3IBJmftiieC/A1R9NR+QCRpWNRFgwY7SYAIFgIW8Mp1GmgQADVAFjHaLSdonr8dCMB0rIJj9ATBg227dLf5RF8RGBBkGD9haOv07D4gHZVIPfylN9IBBkbT/wf+O5x6UXF9toO2x67dOkemxEjAcmzBMKZneIaT8QdVpERDry6TJ8nHXgUa76Spi429R0kQNMFhbSApa8Un1K3DM5cMSIgxv02PQyNtW8iNW48zV8yWbKkFvVPci5Ny25mxEmZ2fUFLIF1wYicPzpeZEEf3tuP5g9CcS8Ap4sskhrBgAIG+9o+r40uP4e6/N5U1GRUZTAUAAi0Ab94MmSBp6LMHE/iVQsxQixBHfUInYjm32AqDuBfCr9oKlyAZEr6dXUCPVJi8KNIWbquwCICDMkKB1Pc/uncT3PM3sL4j5ire4Fx0AH/j+5vj35hIsbHsQZ++7fO3QWGIqvvf8Al/ycB8ZjtP8AyPfHMpf7b9dz1x7qEW2/Xb47nb7Y41Km1+/S3X/xgOWogiG/0/s9ZGJbUkaJVTcG6CZ2gDt2AJA3LHEY1LdCPfp/KP1GPlNYFoE/z9usf3bAY7mco6JUo7MtXSxm8LrUie1jabyMOfCnAsm6gVs42XLSrwyaWWdrnULbyJkmwxK8XZfyM6zgALWUVO0OOV4gT0BvHqwy4B+G75pQ5rLRb91lJaZ3a0A7dztgLnkPw4oeYlbIZytRdRpVw2q0XBVhzqT9JI2n3PfLeDuI5fNJX/bRmUJ01F8vRClY1ABiLFU26E++H3CuD5jLoo5H7spjoLwR1IAt8mcOWzxFtMGOvf8ATAQM5XMbcxHW0xv9tv6b2xXPJK6mJ772tBue5gbe+GvEOKx6iR997dOu04qXEOIvUOlCCzTcEWjqZI0xPXvGASeKM3I0avv3F7gdDNz/ADOMz4kmqvpBmwUe9x/qQfgTjVanhsFS9S5boB0PyJ6denSd8645lSufII9Om3U2Pe+3TAeavEPMYaQdNI6aY992ftq0gCe5nviLlM8RWp1tIqNqZykwDpgBQOgjb2tj7+z+VVq02gWqaDOzEAqR3BVY/wC/HHIuKbhjaRANt4ANyQPe5A+RKsG4eFPEWXqUKNNaoLkKoH1EgbwO8kna5YdMWCjWDLqVpE2Pe43/ANvnGTcGMU2dKgRIhgtXUWkSUYJCfLMADB366XwMxQTUCDHUX3kT7xv98AxdoaIH9/8ANv0748z7+wP6/wBx89hji73/ANcffNB333+b/wB/2cB1c27Ef+bR8A2vsRcYjGA6x8R29I6W/dER+5Ejy0bo4Eb/AGjb/wAe20TttzCiRbpE/aB094AAN2sDqKkG2XzUKYawkjmABsTE3E6ZM3BF7wXxNp5/yk9LMAdKhdzAUGAYAvqMSbAkEjZflnJCmLSJie+qQVO0Xi9yCCeXzGPDsoCvMoKkAxykSZY2FjczaRNxGA65+gJBgcxgi17de+3UN9gJFd4mYkb6jpm5sDBClZBuPQDN7wLYt7oDvir+IFXpciRtuIBIkHU3uok2HKoOrAKK1QxEA9juSJPXaxGwgDoTiIrQSYHQfNz/ALdcSCgYEx/TbtJN7RypZbXxHDdPe17z7D227f6gBLSJBv2gib/H3B2xx8q+8+x3/XqMSqla0xf2P9Qd/wCnzjmFm5/v/TAcZmZEHb3NuuPNKmYuOu3tv7zieKUi57e+IXG+KU8tQetVmEWRp+okwqj3JIufnpgKr+IiIMvSqsQGp1OVSTLqbOoHsArE7DT7gFRwvxtUpimEMw8mT6pkXO5BFvYgbRiqeIeOPmKnmVW1OR6Y5aYmyrfaLnqTve+PeV4VW8vWiawFLMhBJC3JYAXldzGwE/AbtwD8RqVRARUAItpJ+Jt7Yl8U8aJEBgxuBp+Cfcff5x+eKdbyn8wKptYgm5jeZIN8WvgHiGn9VJ32AGqQCQbGQokwLe04C8VK1XNTAIEwXtpANrAGGJ39rThlleDrRO7EapuR0U3sNr7fG2+GPB88j0uQRYmCCIj+v2xLqraT7RaSSdgAN/jAKs7RlZ07Cfgd8ZN4y4cXrF1BDgi+xJnl/U3HeJ2ZSdzzWTCUTUr2AjTT6ntq6T7CwE/bMs/lHrVgSBE6j1teT3Ai173B3wFcfys0lFKimnUUBPNS8RtqUGSUidPqC3EwSflPwVm6RMLOolA6MYmCYOlhuLqIafpnEbxFXajmaiU7aFBgRGrSWBHwy7739hiyN4sCO4iAVGoG2wczfcgaRG8EDY4DrwDw6U01GqCqwkKFIJpHcQrHS+oEQ4LX2iCy3ThHFvMkHcAXvBFvsN1t/Ev2zjK8QeKzvAeKZsRZy1QMAZ7F+vWeuLF4Z4spqs9RtF2/y3VFYMRtDkCTYaTJtgLmZg2tf+/jHjQYP3v/AKY6Ou427d/53viMZDH+5H9/3YjASNZ6/cE/0/33HxjqjQe4Nv1MERe5naDM2DSUPBXFo+Ou/wB8GWqSQCIvcdxEQR29tj98AyzVAlQoMAgc25kmTP6k6tU3JmTNR3kGgkEGSTfv72tt1HXeDhQq6mgkwCOa52IuT+6SWBnoxndtLnL07AEbdOm3v1+b/IwHfM5kKLm52A3PwOsewPxio8SzLSCNiLtsCsCQSTcXjl8z/Ihviw8Upq1j1F7bgTuOoufpYCdhOKpXWW1AzYX2kRE6pa3TUWc3hIvgPlNjBjUmwPt10mLC30TtdpJxAzS1EJkEbXGxtO023xN0QIG+wG0X9MH0d4BPdr45VxMCdukyRAuLWgg++2AjZauSBJv36/3/AM4lUzEEX9v9MLMzm1pc1SoqrE6mbT//AFY9LDuO4GKn4l/ExKY0ZQh6n/uEflrPVZ9R/wDjbqMBa+P+Kcvklmsx1n001u599NoHuSB2nGXeJ/Fr8QYKQKVFG1BSd9lVn2lrnbYEx3NdzmYepUapVYu7ElmYyWN+/wARHwMSl/LAWD9LsfdbkDsNRC+5Ud8ByoUVaooP1P36TJEx/P2+MaF/0+pljSqUyYqU1YEdOm4up1AqTYyOk4pfCf8AHpBkXSJMRBI8t/1+P5Y2ngnBPO4UwkGpSqPBj0mQWU9IM6ryIOAg0fBeT4lSD2yuYBio1NQELzH5tMgCT0ZdOom8EgYRf/RtTh2bSmxQ611q6XDhWCweQFW5p+oX3xfPD3CmFWnV02YmlVBB6A2IJuoFoOxG3eF4moK2eRFMihSZbmYd3NTTJH0qq/APtYJnDnKUyxBsCYO8iB0Eyf8AXpi2cN4WKSh6l3AN+iDqF+1i25jtAFe4Rl3radNNvKJB8wgAMoIIKSQYtYwbX7Ye8XrNVb9npNBN3b91bfzPb3G0zgE2bzH7SXq1Bpo0ZgH6m6A+5MSBtYTecKcnwvRRq1QfYW3hgxPxMdunbFjzOVVguUoiESCx7m5j9bk97W6J/GFRaOXCAwKY6D1d/gTNv8uAwnj+eC5xy6k2pEcxWJpIwnuL7jEelxlEeSrBr7gEAEAREQT/ANtugsIPFeXK1FMRNKid+gV1B37KOlu46q8zTkBh9xaBYfH/ABt9OAZvnV0yGZwCBpA0qGI0/mGxiFiACIAGodX4WDlHQkq5FJiYBZi5YMx3JDGqPbyx3vTuHLK1Vifyyd9tJDT+gP8APvIsNGp5mRYbaVBmBbS4AHsCJPS1JidzgL94Y8YaWGXzDSCV0PAsjKGUWvyhllYJAkjlWMXNoIsQbTY2I7g7Ee49uhxkHFX1ha43BgSR6hrq8oO5A1J1F0PTD3J+K6uXIVVDU25QCpPMCysykXBJp1XItq5upJwF5Zgu3WZHtff+/wDWTLVR5ikRA+5Ftx7x8yJGF3C+K/tFIsBDL6lgiJutjcGBHWCGF4wy4dRHmA3gSduo9jYH+W3Q4B3k1Ms2xm2997WuQdpW43hgSMPsiJGrodrz37Wj4MewwkycaT1HuIgfeRG1jYERKmDhxw6oDqj2nvPuNwfkSbXOAM7TuCAIgyPe1+38vuOtczOVvqi+nVPW1pmJ2+vVUN4Bvex8X4nSy9I1K7rTRep7wbAbs3YC56YxfxV+KprFaeTVqYY/4zhTUvC6lWToHNZ3JYSIi8haeP8AF8vlb1qqobaVHqIj6UFx0t+sTOM58Q/iHVbUMvS0KLeZUUa47hZKrYTeYn74ryZ0MWZ2Zqh8v1GSdTMCSd5H5bfrtbCqrmHJ080AnlAuAJkdNhPYb9hAeM5mqlZtdR2qNFyx1EAfJkD++uPIjpvedo29oPa3sTj00QIMuCe4JuYN7TMbRYD3jnTqR0Ji9/6Wvv1kfbAdMrBaSCAt7D6hFh0BJ/5xIp05aCJtsIBO45ZjqWPvIHTEei2lQSOpPzEAA32F/wBfe32mtxMFZPqFj6Z9yP73wDXJEmuragGmmJJBjUXSYAgLzL94M3jG3fhlmgjVKbEEVYYCZuRt/Jhft74welXEgDTJUgaQfUGlTfck6bi/cSL6F4c4WyxVyxZWgMNBiRvJERMRMgRvgNG8dZ9snSSnln8upm60FiZKIKfO1ObBoVQN7tOPngnwpTUF2TUASBqvrcHmdpu0NIv9WomeUhX4ir1M1l6VYANXyr6tIsXRoDoQYhyACCLErFpjDrwN4uSplaavZkWCQDdQYFQi5vYNvpYkNFsBbM3W0IT1At7nsO57Dr7Yg00FFCxANVu2+5gTuQCfuSYEkDEysoJDG4USOxPx1Pb5/SGaoQ63Mk3Cj3/22EfxG9oDpTpihTLMeaCSesm8Dp/4xk/Hs62b887Ul0qI+tj6e0D0uF/y4t/izjY0BiZOoKE1wGJ+nabQSTeAPiapxPMLksnNZgxYa9DC71mVDpvMSFU3NlBPaQy7xQxetWsR5a01jtHf2gnv+gJCjTyET9xN+oPtYNbfeYkkzsw7w7VDzVSWMyJlg5aB35YnpN7YhVaZVB2Y/rpJFuhEj5nfAd+GtBSbqRUO/cgGwJmwHQW+xw54QujL1kkLJqqWMESAVJJ20hSqSOteemFaCVpqN9LFjIgaiAN+sHf3ixDHE2pmiqOwVDqa24EeYT/muZsYJHbSBgHfDVL5UoFEKYAIkm6z0mSTRU+1Kr2xGzCqgpa2IZVRmW8QS20epxTWsTcS1SBtj5wCqq0SJ0CGlj0lbkg7gIzfPnMd1gfKNVqlZy0O6ssJBJ1EKqhwtiwAgqu5WoIuJBoM3VpaXoOUcf4hBnUREi4KlRUFYAbQb7g4vnBPEwqCahhogvbcmwcdJsJEg7nQRGMsrZ6FZVIQsoKAiSUIDy0bSFBM/vE/LFs8y1HagW0eZTcD3XMUlSJ3LNSkdBq6YDduGFWpgrDL3Q7ncwR9Q9oMbasNcnl9Mk7/AOnt2nsIE3gXxgHAvHmayrq9MCoqKuumXjWNZVhM7yHIMGLG4tjZvDfj3K50Dy3KOQCadQaWBgEj90kdQDNj2wGO+O+L1cw4NSox5X1KbKjABlVVudxpPckTMYrOboFAqKbxCwVJmCjaCeWokpMWIJG0YvHing7/ALRXYQyiuxtcE+Y7AbeotK9LsBNjim5LLr5brUbQIlTpY0ypgOCgP5RANJxMcymT0wCKpTUDVbVEAXEENqNmUi6kiATsL9MREUmeUyoJIE7XkkSD1AJnY4sHEciULBhpI1MAWghhGsU26yLgNBICxbdJkmCmo0hYEAgGL7rIkrKyJiLb4DjVdiLwYETba5Atc9e+2+2CqSqXEC0WIkXJjp9Xtv74kvmAQF06jIOuLmSLFPS0NIHtiFXeUAG28SYBi9jaTa4+O2AlZhCKaDoQD0gmTaDeRJB/XrOOdWor6dRIi3oUCAB2Pq3teTfcnHTM0wdM2FhOiYIG0qZbfruAMcGbT9W82We0A3Gxk37e+4MqmVAQG7aYOqNlJAHdApm1xBsQbYv34e8X8p1YnVTbkdWsAVIibmOQqA3yNiRjOshLq1JQsvGkEJIMH0kkGTtuZG94OLL+Hmb0OyNs5Mq3Urc276dU9eX3MBvHE+FnlqUYF56QRtBncETbbobRFM47U/ZawzdFfLV20VFEkJmN1f8AyuIVu4iRMnF84HmC9EoecAWP8/ubj7z0jFQ8ZcFbMo9C/wCYAdI2JUgA7dI3AmCe2At3E+IinRQiy6QTeYETB+0j+m2Ko/FamaemV/wqjMutHQnUPoG8MwG5GmBNoxCzi5jN1vNqctN+SkqH/BqpJ8qrqXm1wOZYF52GLjwrICialbSAKnlPAIA8wghjHT975LRvgElTw5QybvmHqWSyCo06FHNMuxtI1E7W22AxjxR4jqZ/MlgT5S6lQW6idTgmOaBJJ5VC76Tizfin4xetUOXSoFRWHmXHM4IMGxlVOkkd4H04o71FQMwNyFQEQSe5sd+hIuCR3wC2uNWhrAkbSvf46mdzO/QY9ZkQyqRMCxE3nm+4Em9rYY0n1CSzRvyoYGxEyDa59zM3ax551tdZSNbaUUtaGgCZ9pkEESIIi0KAi5WtpqE3lVA3m4Ze9o6XgbXxNeky0QBEOQJEnUASxYAAEKOQHeYG2FlBwHbcArG+wK3J7/H9erKvVavpAkaVJsshZAiwkgQQIPUfLEO+Vznl0NUWBEmANVWOUG8ypDOTbb+KDNo/+npNeGKREwYZenXW6cq/uqXaxZZgPUUtTRWBo07kTCq7MZP8Rssm+0CBET6WVNYHXeDqvJmQGLu+8QQx+o8qgAklQ8ZNWYa3+qYaCJW0lQLieWmBAEOB9Nn/AA/hBdWaEdCBMsUC1GI8rSFIk+Y5YBgIR1kztHy+dorRMnVXYAEj0JLCBzgqrBS7CB6gZ6gyTXr5hXRBqRiAyrCgMNOj8yoNJdjLGCwspsATgI//AEVqTy2XDDQpYK9VSpLMSCWAKjUwMza1xLRcPCNCm+coFqjryvpWuA2oaDIo11YMQOUlGepa8AgkRstR0NZ/zPyl1BSwUXlHGpAAoRiQJHuNRIvHhTh6O6VXH5q6iSAgkMI5tIGq3W9z7GAS+Lsnrq1tLMDq3VrgwCDE3K2Ok9NEAWxSc9lRTOtlBGptDUjrpi7jnWRyoSyG55GWD+WJ1Hj/AA3zK1UUyGLBda9VfSpAtf0qrDYglSDAIxQOLcGpkIDSkadLKRqYNA2YAnqOYahAB0LIGApwVkWFIamSrfvBF2UEnmpnQVpspEXptecIOHIqVitQmmdrAcp9izT0i1yDvthtn+DtQfkYEm0GV1gnbUCAVKyTBF+UKYGFLBVrDWH0sF1yQDJAuZJBuQ3NHQHecB74tkgGJgAtB7BVOqZnTu0xAiAIJnEDN5bTCm0dSI6TBPfr1F974ZZ3KvSAOoMgYN0I1mTDqTKmA0wTMC8AHHzOgKkWWRYGWSJMGm1+ZTq2JBWBMgyEEPZVE7zZesWF/k394wGgxUSYABK8hFusW/1sb9p6CnMBJbVH1MBflC7AdYB2v7xicruaZVgSVlo82Gm4JA7iWlbm478wLcrRMgqd5BAI/d2Hefgge8jDfLZfy6h06kYFai6ok8oaTFiLEgjp3vhelDWQRf5aQVsYERcASVk7W64m1KcAseWCFmAInW4kAjQBaI+bQCobb4V403kBqbBdQR4IBsCVqU7iZB1xH/tjvGLbxHKK1SlmBuh3G8bEEEwbSPbfGJeBeOMjGjqsxdtJP1hCDE9GURG1iLarbXwzM6snfqIBvvHXe8z/ACwESi9IVK7aeRnRzaxdaYkxG45LC9j2jCDxh4oFDKllIMaVRTsXIhQRaEESbelWvjzwvPMaFMkSWAczuSTIm9yTIP8AZGT+MOOnM1wq6iiaoI6tcMw3BggID8keoYBNQqPUYwXfUxLddVyTO5DNMn3J6Nj3nQ7sAgUopgHVCm45gAVid9tj3AxzrkU6YAQLUaSGJghde2nYiw9UiJGPDKpTelPXnJgn6mk7gkmFHzvgPKICg1FeccuqowAsF9NzNpnb9NOOb6SHcmmC1gt2IO3KRYg3uZO25vj6MwRrgDn5YCH0AaQyzI6L3iZF4I9ZktpPMxAIkFImZNzEAf1v0JkIuSpxrJ6AmY22B+LsNj/WRPysEXkkAuYMSo1CCR3hIi/a5BxDor+WSR0EHsWbfabLcRPcdcM3pgUGfaWCqTp2SSSoHquJJndupJwEjJkMW1XnUSmylzchV2VFBAJuY0hbwRKbNRLs3mklpI5VAa30kgCNQA6/mXjVhNYhV1LAGwk9zBBu3f7nqbM0QgqihNQaZ0gsrEiLqTDiTAUkyVMLOAmZWmzljqKFeZQscpHpVgATNtWoSeUMIKqrWDgHCyaKstKFNZ5fyyTpAOwBDNf0lgoHlt6pgIMhwQeYmqPKMg8xUEqxLKOVo3p0gwEKTBCkgDQ+EZJUCrpzNLXplW2QqFYKv5TF1GlUKqbkAQxMkOvC+GZeArUwpgwvpOm4CRChhFMLBEHnmLTafDcGvyEkKr6iehLAezSxU2YTC3uAW8ZXKkIAKjMWssrFh3ZCQdlki7GRJHIG/AoUtT55ULM6YEyFHKAA+kAlfpBQbRgPGf4MjtUV7ivMExAOlAU3BYEIGjppYyLRUeOcCczrhlF53YEFpuJ1gSTJAMM2o8zLjQ8zlw6lT9iNwehHYjcHEHi+VDBdpkdYLQDYEC535et+kghhvFclVpFaYYNAOmYcukmZRutokEBltPencZyzBReVBfYG2xAAfmVZUC9wTBE2xsPivgKsGI5mBg6Vvokai1OG101UqptBICxIUjN+LcNILhqnTUpIWPq0VJCkOp02qAkmQJY7AurZBTTSpTBYkqS+tHIjVZuvQ2I9IkAwYnZ3J0yjPC6ixUqk06lN+oanzBpEvuBYi1lxC4ZTLZNwAAabq20MDMeoG0DSZIuTB2UhtxPLCpI54ZSBrIIkKpVQSNdSnsVYX3NwWOAr+VyiVFZY/NQEhTqC1NJFgDfUVkqtm5W/etCyZKVAunmXaLt7hYjUDNrze2OrEWOoGylZ9M7wYBKibRO4M6ZnHvjBOtCJACAKepAmBqA5wqgCd9MAm0YB3Vyy1U8wqizI1CkWp1Wi3m6X/KqDYwoJMbiw5Zrg9Ty9Ok0yocgFXW4AP5ZLBX9I3h4vBIGOeWzAdGJLhjEspaTaIqpBFRNJi0GCNIicWHhlJKplFLQQCFp1Hpgi5DIfzKLL/wDiZlWNhGAqeQdlNOotmUqykR0It8HaPeOoVdu4Jxla2RqNTbTEVAGglZa8gbgE9Df+uO16QStVpiDzkrzahoa68xAB5WAJIEXBAkq9p4Bxz9ny9RZKgrzMP3WVlfe5utMkdCWNiYAfeP8AHWoZZKKXqVV3FmRSxLOD0JJKj3k7gzT8rRQI7tKCCoDLIBEgELHPzA29I6mVAP3M8YNeq9WDzMFVTAhACKaibE6RBsQSWkSZPvJhtC01ESF1DzBcKYg6RtMGLk6YBBBUhxy6gzUBdDIChKeypYASI1232Wx6EYjZiqwBZA+pCbsFtJBO41Fh3PU9D63FPKgaQUWWnmaq2ldI7qANzfTN4jSTZHUQO7BRCFwLybREWI1EwTe9h3JwHlcnBGpGIAGmSDc9ARdhawmBf3nxxASZ3Db85bqZvEap3O1xHs2q5FQmr8uxj0qTsINibXH702nVcBWtPXVgyQWAJ0wbm9gNzER3InAdly0UqYK76nN4sLAWNpOodydhfHbNvprJTljoCq07s9/YlRqJtB2nmkkzK6y50jlUKpBj6QXZhJF9YVZ6xEiwx4p0NTMpRopqLawsNdecgamA1MY5YCtJQSFCR5KlXYGAptKwG+p6aX1Agk2W1yWcdZ2XoSyroB0w3IVOgQRBBhdFpsZsv76jHSpwqkPLUUyWdm0EhdTaZA9IAAjS8QBcfl1JFTDrgvBC0owqKwID6NJAdQOUESwbTy6SYDTpUsoGAn+F+BK7hg7JLSsHUajS5gxpNVRruVJkqNwFxbcjkxTXmcs3RSLsuphAViFSmSwAZyQxIJDnSx4Zbh1QoNP7QFKlSVFOxJB1GFIaNOndwDchpkSaORa+hKz6QfT5qyxAiorM6Kz29Us0GPywxGAbLQzAqoFQHVqLVHJ00lsFCrbXUJ77aRMSMO+H5BaKaVk3JZmMszEyWY9ST9ugAAAwt4Tk21sXpME9QNSpJLkj/wC2JAiBzMxYHDvAGPFagriGAYWMEdQZB+QYM494MAi4jwL1MCCm5VtRIIBkhhzm1ov17kYzfxFwKTLSSzFlDKXNxLCmyczK0aoMyRfVJddlwh8QeHlrA8qspuyEAgn96CDzbXFzA3tAfnqtk9DG4CujEeWLGQpIuutRp1SrASIm9i1qMItpCQil6djJeabkOSgCG0TJMm1zi3cc4QtGqrOrMYYEVDUabEkCpLOpI16RLXO7HXpQ8ay0S3No0lmYMG8ymfqVQACVEEsHgrqYG6khUOJVC+Yc6CjSQ0coLg806VJaSAdlmWiBCjrXqaxICm8kabNaWOkhQ7ReRpNtmFz2r5Ni06X1qAtQMQQzMLNzM122jbWBF9vGXy/5mmlcN6lYMFKgwVsbcsSTtK3OAg5EtTYdANiWMA9RrF0nswI6Rh/lsy6VLganI0M0JUBO+h0/KqgRIRiqybjcFO/D6tNmDqxABIMTItsYgjSZi+3TEqhl6slURdLBWWmdm1CRpV+RjAZTpIYEGNsBI8TZeHSqHLs0q+sMtTXcg1AWIIILDUpCjTFgcL87nNNIRMMAjG8gyH3tHKpHSJEgASzfOM1SkyEnSvpWp6kYXXTcuhiDDyNLC4BxWJ1UiQLKyn521TtG+/xsSC4fKLQ+onUgENEwwkCb9JI3gSGB7F1WzymoCadEgiBbk1LJBfbUdXwoCrAEAjjksqiGnygv0IWSTpBtuJM7A3kfSRp+1i7PDeeJAWdJJKgmVBCxMBoVbSIkiYCLnBDAgAEsbCmByq1jy22C2EDlMkHEvhHCtFNjrIZgCOQ8yESWnos2mCOXYmBiVoJJZFYIAId1F12mQuogOfuAOpALtMjpS9CaYGsmo66Av0syh4NuUCwKi0iWIVurlWcEhioBUKCsarKzFQWJI3OonqJa+JfC+CtCkLzNcGIALWFiByhQzM3QI5Itez5XJea5eWpgq5d4OooxZeToW3GuIloUMukhzlcqi1efSi09DQTdDEgat9QWGkEnnlTyxgK/4b8NqSTUUBaZiSboBMkEyUMGJ6C2+nzFtKmi1anReW0kQQQ4AiCbwIBB9RBWA2LrwTKOuRaoChLK2ttTFgzDSSqBYIkieaYJvB0Hl4d4EcuwapTeuzAuKhAKEAEybxsIglRdBeCMBC4HwM6tfmUxygAqkGLEIoQ7+pjpkAmeaHmzZLhrFNKJTRLjTBYwDBkSIaRDEwBp0nTpBw0rUPOSoqU1FRlAP5SkhmEK76gshRBnt0OG/CeCeXJYIJIYKiBbxc1CPWwYvfaItMnAcOGcPcka2DgEyQLGNty0kRECw1GCI0h3Sp6QAJsIuST9ybnHvBgDBgwYAwYMGAMGDBgIPFeELXWDZgG0uN1JBEj9cUvPeF/LBSRMk0+R7tMrT1ixUwLQCNKesqI0LHHM5fWsaivuI7EbMCDEzcbgYDEeMeDjZQiMKZ0ouvmqCTroyTqLUwSAQuqLC5JEQ+CGFMEL5iqVJZAjB16klSNJ0nUsFrBI6Y2POcNpoSfLUAhAGCcykBlDaiSCQsAAjuCSDGEy8LQAKaZYtAOlIi3NpUloBuIUtAsCsYCj5vw0oQaaoVxAYlqTByDADENsVBEkwJAM2AWcK4YtSr5ZSk8jRzKOZTBWJqQp8wgi3WBFo1B8vAgWUz66TAA6pElgdIBI0iCFF+i4U0eCI1QuuhwQTOtjqaQSTpUjcgBTJ6kE7Aiz/g87U9OpQSFjS9O2oSG1HRepYMVgiSTiqVfCzo1amdyTYwYsSpG09FBEDradLa3lckFeV6XP+I8ASRcEwZJi6iPp5cdBwhXrawmpyVJmQvKxbUQZMljcDtt0IZL4d4MTSDMTLIICrJvzdjIi8XU6WmxaGR4KTUChqhU6TqAjrAkBTAC6m0ydP5ZJksTfuDeHEp0m8tRTlmYr0JBiQJ9FljobbCJ95XhAQgK1TYH0bzpEklb3BMmerHZTgKknhYMmkI788QwMNSWSDphdZJIIB/fM+qBNq+GJZdKk7wxGos/WoSCX9MhSI6sPQk3EZUQQWcyAGJhQfkxJH8E9bzMY6UqaAkBWNuaZFvfWQATvP9LYBBR4QkhWMGmF5UPNN9MgDShBnSTeSxUAnXiQdNMMFSjTZZiOYgWE1WgMs3+q31Fp0l41AjZCAxNwsxO9o3ImSd4iTqAxIXLMq2EAkyoknbc9XafdRHxgKsuUmkAyS4QAv5I5nsQSxUB7kQQY7SRrVpkKcEBKFXUFVWYuRELYkF51mIkAWEazYGdU4fUICpKLABMhWgEWQrOgQDsJuDMjE3L5J10gMqKN0RRcx1Zpm83ABNsB3yVIKghdM3gxIJveNz7474MGAMGDBgDBgwYAwYMGAMGDBgDBgwYD4yg7iccXydM7op23UdNsGDAAySfuL+g3x8fI0zvTQ/KjBgwHtsqhiVW21hbfbtucehSFrbbHr+u+DBgF/Acqoy9KFF1Dd7kXN+8n9Tic+VQiCoImYjr3+cGDAH7MvYT3698e1QAQAAPbBgwHrBgwYAwYMGAMGDBgDBgwYAwYMGA//9k="/>
          <p:cNvSpPr>
            <a:spLocks noChangeAspect="1" noChangeArrowheads="1"/>
          </p:cNvSpPr>
          <p:nvPr/>
        </p:nvSpPr>
        <p:spPr bwMode="auto">
          <a:xfrm>
            <a:off x="63500" y="-158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hQSERUUExMWFRUWGBgaGRgYGRseGxgXIBkYHR4bGB8cHyceGhkkHB0YIC8gIyopLCwsHB4xNTAtNSYrLSoBCQoKBQUFDQUFDSkYEhgpKSkpKSkpKSkpKSkpKSkpKSkpKSkpKSkpKSkpKSkpKSkpKSkpKSkpKSkpKSkpKSkpKf/AABEIAPMAzwMBIgACEQEDEQH/xAAcAAACAwEBAQEAAAAAAAAAAAAABQQGBwMCAQj/xABAEAACAQIEBAUCAwYFAwMFAAABAhEDIQAEEjEFIkFRBhMyYXFCgQcjkRRSYqGx8DNywdHhFYLxJFOiFkNjkrL/xAAUAQEAAAAAAAAAAAAAAAAAAAAA/8QAFBEBAAAAAAAAAAAAAAAAAAAAAP/aAAwDAQACEQMRAD8A3HBgwYAwYMGAMGDBgDBgx8JwCvjviCnllGogsdln+Z9v6m2Mz4t4/q1WIV4APUctuhE6R/lbW39cIPF/imrms3WFIDSkyxZVAUWALsQKYHNJmd9Il7LfD/BcyzaqOZyzMbhVJ6QbEUpAFtjE4B7ks1XqkGhWp0yDIc0yoBMSA2ksO1o+MWLJ8R4hlIesfy0gEhmanB6FWClTftO3NGEvAeM1aZc5tAtSjJfWvMBYFkYGWUgk2MExa04i8Q8ZP+01lRwmXVBym6LLMImJ0cxIUbBhAjAaxW8a5anllzFSoFDTCzLMw6KOvT9RtOKRnPxVzFZ//TZeroIBHl0zUcjuxI8tfgTijUuDZjOGdXl0KcaNe5EAahJAUnfcbjuRi25DwxT0eWucphj3em5J/iDG3849sBYMn4izpUylYub6R5Erb06SwJ/XbtiXkvxAKqBWWXLABIKOZ6DUAjPNokDsxNsIavhvOUIYGlmE6BSaTCbQoJei5tMEL7HE3M5B6lIh76QVJKjVTO0VUckFbna0bMu+A0HJ55Kq6kaRMHuD2YG4Pscd8ZHw3xNVy1QI5/MpiJ3FVBqsYE6D0JEoZsvMi6hwnitPM0lq0mlWH6ex9/8AgixGAmYMGDAGDBgwBgwYMAYMGDAGDBgwBgwYMAYMGDAGM9/FL8QUylFqFMzVqAoSD/hggTfo2lgZ6SDeQMWbxh4h/ZMsziPMblpg9XPWOoUSx+I64wrMsrM1WodaUlDszG7VGbUisdyST5rEdWPaMBK4Pwahy6woG6tWqikl5kohMkk9WOr372/g3B8m1emKZptUBDKadQyDBNiHdfpNjH3MDFD8F+D24lVNauSKM3P1PF9K/urFrR2EdNl4F4Qy2W1eVSWmSoUuqgGLSLjYxv8AMzgEPiqguZJBIUU1qK76kBYFqZRRqksYNWDBgmSCTehPRSmTFAZlyQyghhSXl5SqTNTSLSxGx7md6ocCpKoULaCPmdyfcyccK3hLKOdTZakx2kosx8xOAwgnNVTOYp1SJnSqKFUey7n9e2JmW8P0HCmo+YoMTuUUqDvfTpK/JaBjbT4ZoAcilDESpvHa82wqz/h1kUlFUgASRysYNptBIN5csu/p3IVbgfBs9l1P7PXSsrKTEmGAESGMTNoMsN+YdWOR4utVypTy8wo5qTNZ/wDuEgjqG9JG9jy98jw1wNWXZVqTzIQQtQ9nQ+lxG4uJ3gyIXE8oM3Rd6I8nM5fdW9VF5kAkeqixk7W5o6rgK141yD06odQSkNUpiIKMp56JP0khWK29SReG1zPAHi3yq6BrUa8I82C1IlKkdFcW/UkmLe+GcQPEMtUpXpZhGAYTJSqI0GPcoEJG8Uo3bCPN+HHpDzaUJSc6SpFqb6uahUA2QtJpsLSSBugIb1gxWvBHiI5ikadWBXo8rjuv0uJuQw3PcNFoJsuAMGDBgDBgwYAwYMGAMGDBgDBgwYAwYMGAxf8AF7ikuHufLLoo/hBAY7/vTPcBO2MtbMs9Onl1iXdXY92ayg+wBLH/ADAfTe2fiDmf/U1qZmVSsLkiCWpktvf6hivcKpK+eQD0qSSRbpaf5f6b4Da/BuVFGgiLYKoFhEwIvbqR174tqRPTvtPX/c4qvhvidN4AdSYNtQnYCN8N6nFA1Xy16dj9RH8Pt198BY8nW1L/AE+OmO+E/Ac6GUe879cMTnqYMa0n/MMB3wY+A4+4CncZK5fMooYotUrpAm1QnSukxAuQB2mLiwR8b4u6sc8gYVcowTMqo/xMsxUSV77NBmNLjUAuJ34pUC1NWUEtTOrlmY0tMdZ6yNt9r4R1+MErTzvq1BstnkjliBzEdphx/C7D94YBF4nqNk+IU85lrrXG301QY5GI6NTYxAmVEdsXzK5qnmaH7RRXWrrFSmwWXXTzBwbeYBvPK4AO0FM6q8HGg0gXq5ZiWpMoJegZBJANyNiV6wG66jM4LxNsvUAep5c6VWoNXl1Tf1CRpJ3IMAmWUo5jAO6uXegUzWUcELABbUSisY8qpJ1PQZgRfmVlA9ac2i+HePrm6IcKUaBrQkEqb7EWZDBhhY+xBAzjiuY8sjl5XDa1MFRUICsrWjSyhVPQ6aTiPzFxz8G8cOWrEOQVVdQMjU2XLGSepNMhp6jyyLYDYMGDBgDBgwYAwYMGAMGDBgDBgwYAwYMIfFfiIZZAoZVqOGgtJCgD1QPUZKgL1J9jgMB/FCsP+q5tZBChh92UORI6hm/+MYWcH4W7UT5ZlqpM/wCVLQQOkkk/IEGccPEnEEfMMyksTqZiW1EuRAkgQTy6zEiXYAmJPjhmbc0vL1EIalws6mJHoUDck9O5+4D1ncq2XqKyVNTC7aGuDAkAAyADIBmfYbHRPww8UtWqEVWLvbna7GIUTteAu2EvCOK5Jw1KtkClNC+pkZWqIFXUXdQA+hYkss7HeIwy/C/w4X4rXKMXy9EkeZP+JflJPU6TJPuO+AacU4zmOH5uvRVW8qoDUpuokrrPSOxlY7gd8UbifHc2XZjWYUy2xRtKST6xFrtBsZmwON9rURWYHSIBJG0jpIPS25EdsVHjvHMhlKi1MypfzDCU1VWbSI56kwVHU9eYCDAwFS8MfiRm6IAVkroJ1BSAVEn0g3uYsYmI+dj8OeLKOcpa0MERqU7qSJhpiDiguvCuMIxyn5GaQSIULUgewOl17wfmJGEvgvM1aeYcCEzNM6HRmOissi9hI6kG/wBhuFi/EjOhqlGmTAeoAxnSVQ2n4/57YqOUdsrWalmNSNILCQC6arlRs4BDSBJU6gLEgMfxGpaswKeka3palkk33Om5BgLMdb72x44TxuhnqC5fOIC0k0nvrssQrEStVYAI2cKDBuGC48PQLRR6A/aMvBZUHNAJ2Wesz+WGsw5bjQynitLL1ASqaqNazdYJCkHtvp7EyPqjzK5wWo/DMwKbtqy1ciHA5SRBVj+61wrAHqpHdu3GsyMrXH/sVydaz6G1HXH3lh21NG6wEHj+ZqZZDQq30aWpMT66G/lyfWUhtP8AC0Cxt54VxUhqeskqrFGO1m1hypvyvFTp1M4sXingAzGVRUcVSmnQ+2um8ELEWPphbRrUdMVDg3CmzNajl9RVmfL/AE7aUYPb2bWT3CtgP0FwKqWy1BmmTSpkzvJQTidjnTRUUKLAAADsNgMfEzKkwD3/AJbg9j7HAdcGDBgDBgwYAxwWoQ5kjSdvY9tv9em2+OlckKY39v8Awf6HCZ64NybgEWJkGJixBB/h1A/w9gbUsyGLL1U3uD/Tb749ZippE9v6fe38xhPSzpa7NGkgSYBkgGDtDX2Plnuptjpmc+sCTBEAkmOu/wBMX76J97DASsvm+bSeoLbX37WMe8R798O/EvxEKmbzSuH5OVAJGoLpSAQdtRqMY6EjGxkhoEjcfqBttBMe0i/Na2BeLeXPZ6o3r8yuoIgC0MgHyuk/f3wFOz6qHKxBEhoNgRbSPYEG/Yjti2+D+HzlNQ0q/wC0B1ZhqWVRgAy/unmEggiQRik5qdRB3k/1v/OcaT+G1emMpU1wQpJIPQbzgH3G8xRyOXr1hSp/tNdSsqWIlwQTpcnTO5AJmd4OLj4D4KMpwykoEO63I3JO595P9Rt0yajSq8UzwCEGjRdTB+1rXM73NgcbjXU01RCboqjbcxf5Jk9t7kCdQSOHURddpWJH3Ejf7d774z3xVwQCpWSshVq5Sa6ywGkrpAQ3CkTI1EAkmL4uGZ4u2XdWzFIpSJhXDAxI+sQIsDMWiOgw94hkkroCIaLg9xgM84R+HWXGUCLUVqgNqwAR6YXUVFNoDBuZpaZPUQAA14F4EppmDVLVKlQgAs53VdO9gTfqbkb3nFsyvCgoAMFY2gdfeJxPp0guwjAZr+K2R8pstXpyCraW3MiRA+LmfgDrjMvE6hCalI6QWDLpsQxBZSB0KuCZ9+8k6J+M3GSKdNEGomoo9hysZnp/tO8Wy3ibuEpAxrranC/uppKLPxzwe6TgLK3FzXyVAsIJdhaOi65Xp6fPUfxNO4x84zmhUywD83ME1HcvL05PQHUlNvicJMzXCLSoq0ijeo30hlp1C8H94BtHaVOIzZgnKCSCvmM//wCoLxHszRedzGA0bhFZX4XRDEnVQe83ESwCmd4KdNwLnDz8PslSLNmYHmMggaRppuS6VYv6jVRt4AUqAeYzVkTyctTp2UrlCzBonzHAIAB2bUQsDaI64sfg7Mr5maVL6cxUg+zuzCDvc67CDM3GAu1Wvc/Mbd4t3nYx1B2fHLJZ2Glux+N43mI2v6ZtyG2I1bMCACbbR82INtJB7QQTaCw1DgrFmkNBsTe8+kdzJjTczaA1QcmAtQODWJib3/lvhHR42qU1gQAJMyBH1EWsFNjYBY5gg2jNmy7dQZixvrCz0JM6IItqAuDUSYCzYMROGVWZOabGATuw6Exb7iQdxvAl4CNnc0UAiCbmLmYGwAlpmNlb4uML2dGU1VM+rVzTBA27gfw+/pnb7x+mWUqZhhEWMntBVgfjRU/yjrxzWd0uwkkOoKkmwMQSLStushRaxMyEcaZgubG4BPb09OhusKom6nfERzJuJgSIJ22md/bXudlGCvHWBO5K9zMWNwbELYk3OPNupgi+43je/wBXv023wAKkCJtaxsB2kdB2QCT1xT/H3hoZhDVpopqC7oTeoFkiLGXW4IFtJKkkhYtSuu6x16kG+8ex6tM7Y41qkXJWLdNQF9iJ5Y3CnrcztgPz6cuDUAmdQIWe+pgPaS8A9pPyZHCapRKiSRrHLtFt7mLiI/Xti2+J/BqqXqUp0yzi40KSTqpvEaAbaXgKCADsGwtTgBqIaiaWcBndCCrI6gsxgwpLqDqT1KT6YCkAy/C/xpTyLOtYEDVcx1vE9fg7e98WrxD+MqJVLUMuXgAy4iL8rReNtyB7YyZeFPXrAJywNWozZTtsN7HGm+AvD2QppTr5rO0Kx0v5iVKlNkp3AVYmNREyDJM9hcGPAvxH/wCqutF6FmdQFuwJuSDAFggYknoNr4u/AajZas2VqGVAmk53ZOmr+IbE2mJ62leGqOQgvkVy4Bsxoqg+zaRI2Fj2GJOdy9PMSpjWhOk9jb9Rtb/bAMXNj8YSZ7ib0qZLMAACJI3+IvI+/wB7nEgZx9GllhhY3+Ljpfpioccq+bUiZCXIAnc3nv0H3OAo/j2q7qKnRCZ73BWR2AlbR79MUTjHEStViu8IqG/KgVNJHyIPyT3xqXHaK+U8gcwvMHptAmJBj74yLOBtbQZGkiI+g9R8NEDsAPbAesi2oKhMArczsuokk94Cp2u3vh7wzIoworWl6asalQSQzjcoIvLgKlvqZR1GE2R4f5WWNZgeZgFXa4Jv8zMD2J+k46txJ0BDAqGgnTuB9Cjte5O/KNymAsmd4y2YzGkXqNUBOmCitJYhbXUEsB/ChbrfTvCGQWlSN51FiS31Sbk3IBJmftiieC/A1R9NR+QCRpWNRFgwY7SYAIFgIW8Mp1GmgQADVAFjHaLSdonr8dCMB0rIJj9ATBg227dLf5RF8RGBBkGD9haOv07D4gHZVIPfylN9IBBkbT/wf+O5x6UXF9toO2x67dOkemxEjAcmzBMKZneIaT8QdVpERDry6TJ8nHXgUa76Spi429R0kQNMFhbSApa8Un1K3DM5cMSIgxv02PQyNtW8iNW48zV8yWbKkFvVPci5Ny25mxEmZ2fUFLIF1wYicPzpeZEEf3tuP5g9CcS8Ap4sskhrBgAIG+9o+r40uP4e6/N5U1GRUZTAUAAi0Ab94MmSBp6LMHE/iVQsxQixBHfUInYjm32AqDuBfCr9oKlyAZEr6dXUCPVJi8KNIWbquwCICDMkKB1Pc/uncT3PM3sL4j5ire4Fx0AH/j+5vj35hIsbHsQZ++7fO3QWGIqvvf8Al/ycB8ZjtP8AyPfHMpf7b9dz1x7qEW2/Xb47nb7Y41Km1+/S3X/xgOWogiG/0/s9ZGJbUkaJVTcG6CZ2gDt2AJA3LHEY1LdCPfp/KP1GPlNYFoE/z9usf3bAY7mco6JUo7MtXSxm8LrUie1jabyMOfCnAsm6gVs42XLSrwyaWWdrnULbyJkmwxK8XZfyM6zgALWUVO0OOV4gT0BvHqwy4B+G75pQ5rLRb91lJaZ3a0A7dztgLnkPw4oeYlbIZytRdRpVw2q0XBVhzqT9JI2n3PfLeDuI5fNJX/bRmUJ01F8vRClY1ABiLFU26E++H3CuD5jLoo5H7spjoLwR1IAt8mcOWzxFtMGOvf8ATAQM5XMbcxHW0xv9tv6b2xXPJK6mJ772tBue5gbe+GvEOKx6iR997dOu04qXEOIvUOlCCzTcEWjqZI0xPXvGASeKM3I0avv3F7gdDNz/ADOMz4kmqvpBmwUe9x/qQfgTjVanhsFS9S5boB0PyJ6denSd8645lSufII9Om3U2Pe+3TAeavEPMYaQdNI6aY992ftq0gCe5nviLlM8RWp1tIqNqZykwDpgBQOgjb2tj7+z+VVq02gWqaDOzEAqR3BVY/wC/HHIuKbhjaRANt4ANyQPe5A+RKsG4eFPEWXqUKNNaoLkKoH1EgbwO8kna5YdMWCjWDLqVpE2Pe43/ANvnGTcGMU2dKgRIhgtXUWkSUYJCfLMADB366XwMxQTUCDHUX3kT7xv98AxdoaIH9/8ANv0748z7+wP6/wBx89hji73/ANcffNB333+b/wB/2cB1c27Ef+bR8A2vsRcYjGA6x8R29I6W/dER+5Ejy0bo4Eb/AGjb/wAe20TttzCiRbpE/aB094AAN2sDqKkG2XzUKYawkjmABsTE3E6ZM3BF7wXxNp5/yk9LMAdKhdzAUGAYAvqMSbAkEjZflnJCmLSJie+qQVO0Xi9yCCeXzGPDsoCvMoKkAxykSZY2FjczaRNxGA65+gJBgcxgi17de+3UN9gJFd4mYkb6jpm5sDBClZBuPQDN7wLYt7oDvir+IFXpciRtuIBIkHU3uok2HKoOrAKK1QxEA9juSJPXaxGwgDoTiIrQSYHQfNz/ALdcSCgYEx/TbtJN7RypZbXxHDdPe17z7D227f6gBLSJBv2gib/H3B2xx8q+8+x3/XqMSqla0xf2P9Qd/wCnzjmFm5/v/TAcZmZEHb3NuuPNKmYuOu3tv7zieKUi57e+IXG+KU8tQetVmEWRp+okwqj3JIufnpgKr+IiIMvSqsQGp1OVSTLqbOoHsArE7DT7gFRwvxtUpimEMw8mT6pkXO5BFvYgbRiqeIeOPmKnmVW1OR6Y5aYmyrfaLnqTve+PeV4VW8vWiawFLMhBJC3JYAXldzGwE/AbtwD8RqVRARUAItpJ+Jt7Yl8U8aJEBgxuBp+Cfcff5x+eKdbyn8wKptYgm5jeZIN8WvgHiGn9VJ32AGqQCQbGQokwLe04C8VK1XNTAIEwXtpANrAGGJ39rThlleDrRO7EapuR0U3sNr7fG2+GPB88j0uQRYmCCIj+v2xLqraT7RaSSdgAN/jAKs7RlZ07Cfgd8ZN4y4cXrF1BDgi+xJnl/U3HeJ2ZSdzzWTCUTUr2AjTT6ntq6T7CwE/bMs/lHrVgSBE6j1teT3Ai173B3wFcfys0lFKimnUUBPNS8RtqUGSUidPqC3EwSflPwVm6RMLOolA6MYmCYOlhuLqIafpnEbxFXajmaiU7aFBgRGrSWBHwy7739hiyN4sCO4iAVGoG2wczfcgaRG8EDY4DrwDw6U01GqCqwkKFIJpHcQrHS+oEQ4LX2iCy3ThHFvMkHcAXvBFvsN1t/Ev2zjK8QeKzvAeKZsRZy1QMAZ7F+vWeuLF4Z4spqs9RtF2/y3VFYMRtDkCTYaTJtgLmZg2tf+/jHjQYP3v/AKY6Ou427d/53viMZDH+5H9/3YjASNZ6/cE/0/33HxjqjQe4Nv1MERe5naDM2DSUPBXFo+Ou/wB8GWqSQCIvcdxEQR29tj98AyzVAlQoMAgc25kmTP6k6tU3JmTNR3kGgkEGSTfv72tt1HXeDhQq6mgkwCOa52IuT+6SWBnoxndtLnL07AEbdOm3v1+b/IwHfM5kKLm52A3PwOsewPxio8SzLSCNiLtsCsCQSTcXjl8z/Ihviw8Upq1j1F7bgTuOoufpYCdhOKpXWW1AzYX2kRE6pa3TUWc3hIvgPlNjBjUmwPt10mLC30TtdpJxAzS1EJkEbXGxtO023xN0QIG+wG0X9MH0d4BPdr45VxMCdukyRAuLWgg++2AjZauSBJv36/3/AM4lUzEEX9v9MLMzm1pc1SoqrE6mbT//AFY9LDuO4GKn4l/ExKY0ZQh6n/uEflrPVZ9R/wDjbqMBa+P+Kcvklmsx1n001u599NoHuSB2nGXeJ/Fr8QYKQKVFG1BSd9lVn2lrnbYEx3NdzmYepUapVYu7ElmYyWN+/wARHwMSl/LAWD9LsfdbkDsNRC+5Ud8ByoUVaooP1P36TJEx/P2+MaF/0+pljSqUyYqU1YEdOm4up1AqTYyOk4pfCf8AHpBkXSJMRBI8t/1+P5Y2ngnBPO4UwkGpSqPBj0mQWU9IM6ryIOAg0fBeT4lSD2yuYBio1NQELzH5tMgCT0ZdOom8EgYRf/RtTh2bSmxQ611q6XDhWCweQFW5p+oX3xfPD3CmFWnV02YmlVBB6A2IJuoFoOxG3eF4moK2eRFMihSZbmYd3NTTJH0qq/APtYJnDnKUyxBsCYO8iB0Eyf8AXpi2cN4WKSh6l3AN+iDqF+1i25jtAFe4Rl3radNNvKJB8wgAMoIIKSQYtYwbX7Ye8XrNVb9npNBN3b91bfzPb3G0zgE2bzH7SXq1Bpo0ZgH6m6A+5MSBtYTecKcnwvRRq1QfYW3hgxPxMdunbFjzOVVguUoiESCx7m5j9bk97W6J/GFRaOXCAwKY6D1d/gTNv8uAwnj+eC5xy6k2pEcxWJpIwnuL7jEelxlEeSrBr7gEAEAREQT/ANtugsIPFeXK1FMRNKid+gV1B37KOlu46q8zTkBh9xaBYfH/ABt9OAZvnV0yGZwCBpA0qGI0/mGxiFiACIAGodX4WDlHQkq5FJiYBZi5YMx3JDGqPbyx3vTuHLK1Vifyyd9tJDT+gP8APvIsNGp5mRYbaVBmBbS4AHsCJPS1JidzgL94Y8YaWGXzDSCV0PAsjKGUWvyhllYJAkjlWMXNoIsQbTY2I7g7Ee49uhxkHFX1ha43BgSR6hrq8oO5A1J1F0PTD3J+K6uXIVVDU25QCpPMCysykXBJp1XItq5upJwF5Zgu3WZHtff+/wDWTLVR5ikRA+5Ftx7x8yJGF3C+K/tFIsBDL6lgiJutjcGBHWCGF4wy4dRHmA3gSduo9jYH+W3Q4B3k1Ms2xm2997WuQdpW43hgSMPsiJGrodrz37Wj4MewwkycaT1HuIgfeRG1jYERKmDhxw6oDqj2nvPuNwfkSbXOAM7TuCAIgyPe1+38vuOtczOVvqi+nVPW1pmJ2+vVUN4Bvex8X4nSy9I1K7rTRep7wbAbs3YC56YxfxV+KprFaeTVqYY/4zhTUvC6lWToHNZ3JYSIi8haeP8AF8vlb1qqobaVHqIj6UFx0t+sTOM58Q/iHVbUMvS0KLeZUUa47hZKrYTeYn74ryZ0MWZ2Zqh8v1GSdTMCSd5H5bfrtbCqrmHJ080AnlAuAJkdNhPYb9hAeM5mqlZtdR2qNFyx1EAfJkD++uPIjpvedo29oPa3sTj00QIMuCe4JuYN7TMbRYD3jnTqR0Ji9/6Wvv1kfbAdMrBaSCAt7D6hFh0BJ/5xIp05aCJtsIBO45ZjqWPvIHTEei2lQSOpPzEAA32F/wBfe32mtxMFZPqFj6Z9yP73wDXJEmuragGmmJJBjUXSYAgLzL94M3jG3fhlmgjVKbEEVYYCZuRt/Jhft74welXEgDTJUgaQfUGlTfck6bi/cSL6F4c4WyxVyxZWgMNBiRvJERMRMgRvgNG8dZ9snSSnln8upm60FiZKIKfO1ObBoVQN7tOPngnwpTUF2TUASBqvrcHmdpu0NIv9WomeUhX4ir1M1l6VYANXyr6tIsXRoDoQYhyACCLErFpjDrwN4uSplaavZkWCQDdQYFQi5vYNvpYkNFsBbM3W0IT1At7nsO57Dr7Yg00FFCxANVu2+5gTuQCfuSYEkDEysoJDG4USOxPx1Pb5/SGaoQ63Mk3Cj3/22EfxG9oDpTpihTLMeaCSesm8Dp/4xk/Hs62b887Ul0qI+tj6e0D0uF/y4t/izjY0BiZOoKE1wGJ+nabQSTeAPiapxPMLksnNZgxYa9DC71mVDpvMSFU3NlBPaQy7xQxetWsR5a01jtHf2gnv+gJCjTyET9xN+oPtYNbfeYkkzsw7w7VDzVSWMyJlg5aB35YnpN7YhVaZVB2Y/rpJFuhEj5nfAd+GtBSbqRUO/cgGwJmwHQW+xw54QujL1kkLJqqWMESAVJJ20hSqSOteemFaCVpqN9LFjIgaiAN+sHf3ixDHE2pmiqOwVDqa24EeYT/muZsYJHbSBgHfDVL5UoFEKYAIkm6z0mSTRU+1Kr2xGzCqgpa2IZVRmW8QS20epxTWsTcS1SBtj5wCqq0SJ0CGlj0lbkg7gIzfPnMd1gfKNVqlZy0O6ssJBJ1EKqhwtiwAgqu5WoIuJBoM3VpaXoOUcf4hBnUREi4KlRUFYAbQb7g4vnBPEwqCahhogvbcmwcdJsJEg7nQRGMsrZ6FZVIQsoKAiSUIDy0bSFBM/vE/LFs8y1HagW0eZTcD3XMUlSJ3LNSkdBq6YDduGFWpgrDL3Q7ncwR9Q9oMbasNcnl9Mk7/AOnt2nsIE3gXxgHAvHmayrq9MCoqKuumXjWNZVhM7yHIMGLG4tjZvDfj3K50Dy3KOQCadQaWBgEj90kdQDNj2wGO+O+L1cw4NSox5X1KbKjABlVVudxpPckTMYrOboFAqKbxCwVJmCjaCeWokpMWIJG0YvHing7/ALRXYQyiuxtcE+Y7AbeotK9LsBNjim5LLr5brUbQIlTpY0ypgOCgP5RANJxMcymT0wCKpTUDVbVEAXEENqNmUi6kiATsL9MREUmeUyoJIE7XkkSD1AJnY4sHEciULBhpI1MAWghhGsU26yLgNBICxbdJkmCmo0hYEAgGL7rIkrKyJiLb4DjVdiLwYETba5Atc9e+2+2CqSqXEC0WIkXJjp9Xtv74kvmAQF06jIOuLmSLFPS0NIHtiFXeUAG28SYBi9jaTa4+O2AlZhCKaDoQD0gmTaDeRJB/XrOOdWor6dRIi3oUCAB2Pq3teTfcnHTM0wdM2FhOiYIG0qZbfruAMcGbT9W82We0A3Gxk37e+4MqmVAQG7aYOqNlJAHdApm1xBsQbYv34e8X8p1YnVTbkdWsAVIibmOQqA3yNiRjOshLq1JQsvGkEJIMH0kkGTtuZG94OLL+Hmb0OyNs5Mq3Urc276dU9eX3MBvHE+FnlqUYF56QRtBncETbbobRFM47U/ZawzdFfLV20VFEkJmN1f8AyuIVu4iRMnF84HmC9EoecAWP8/ubj7z0jFQ8ZcFbMo9C/wCYAdI2JUgA7dI3AmCe2At3E+IinRQiy6QTeYETB+0j+m2Ko/FamaemV/wqjMutHQnUPoG8MwG5GmBNoxCzi5jN1vNqctN+SkqH/BqpJ8qrqXm1wOZYF52GLjwrICialbSAKnlPAIA8wghjHT975LRvgElTw5QybvmHqWSyCo06FHNMuxtI1E7W22AxjxR4jqZ/MlgT5S6lQW6idTgmOaBJJ5VC76Tizfin4xetUOXSoFRWHmXHM4IMGxlVOkkd4H04o71FQMwNyFQEQSe5sd+hIuCR3wC2uNWhrAkbSvf46mdzO/QY9ZkQyqRMCxE3nm+4Em9rYY0n1CSzRvyoYGxEyDa59zM3ax551tdZSNbaUUtaGgCZ9pkEESIIi0KAi5WtpqE3lVA3m4Ze9o6XgbXxNeky0QBEOQJEnUASxYAAEKOQHeYG2FlBwHbcArG+wK3J7/H9erKvVavpAkaVJsshZAiwkgQQIPUfLEO+Vznl0NUWBEmANVWOUG8ypDOTbb+KDNo/+npNeGKREwYZenXW6cq/uqXaxZZgPUUtTRWBo07kTCq7MZP8Rssm+0CBET6WVNYHXeDqvJmQGLu+8QQx+o8qgAklQ8ZNWYa3+qYaCJW0lQLieWmBAEOB9Nn/AA/hBdWaEdCBMsUC1GI8rSFIk+Y5YBgIR1kztHy+dorRMnVXYAEj0JLCBzgqrBS7CB6gZ6gyTXr5hXRBqRiAyrCgMNOj8yoNJdjLGCwspsATgI//AEVqTy2XDDQpYK9VSpLMSCWAKjUwMza1xLRcPCNCm+coFqjryvpWuA2oaDIo11YMQOUlGepa8AgkRstR0NZ/zPyl1BSwUXlHGpAAoRiQJHuNRIvHhTh6O6VXH5q6iSAgkMI5tIGq3W9z7GAS+Lsnrq1tLMDq3VrgwCDE3K2Ok9NEAWxSc9lRTOtlBGptDUjrpi7jnWRyoSyG55GWD+WJ1Hj/AA3zK1UUyGLBda9VfSpAtf0qrDYglSDAIxQOLcGpkIDSkadLKRqYNA2YAnqOYahAB0LIGApwVkWFIamSrfvBF2UEnmpnQVpspEXptecIOHIqVitQmmdrAcp9izT0i1yDvthtn+DtQfkYEm0GV1gnbUCAVKyTBF+UKYGFLBVrDWH0sF1yQDJAuZJBuQ3NHQHecB74tkgGJgAtB7BVOqZnTu0xAiAIJnEDN5bTCm0dSI6TBPfr1F974ZZ3KvSAOoMgYN0I1mTDqTKmA0wTMC8AHHzOgKkWWRYGWSJMGm1+ZTq2JBWBMgyEEPZVE7zZesWF/k394wGgxUSYABK8hFusW/1sb9p6CnMBJbVH1MBflC7AdYB2v7xicruaZVgSVlo82Gm4JA7iWlbm478wLcrRMgqd5BAI/d2Hefgge8jDfLZfy6h06kYFai6ok8oaTFiLEgjp3vhelDWQRf5aQVsYERcASVk7W64m1KcAseWCFmAInW4kAjQBaI+bQCobb4V403kBqbBdQR4IBsCVqU7iZB1xH/tjvGLbxHKK1SlmBuh3G8bEEEwbSPbfGJeBeOMjGjqsxdtJP1hCDE9GURG1iLarbXwzM6snfqIBvvHXe8z/ACwESi9IVK7aeRnRzaxdaYkxG45LC9j2jCDxh4oFDKllIMaVRTsXIhQRaEESbelWvjzwvPMaFMkSWAczuSTIm9yTIP8AZGT+MOOnM1wq6iiaoI6tcMw3BggID8keoYBNQqPUYwXfUxLddVyTO5DNMn3J6Nj3nQ7sAgUopgHVCm45gAVid9tj3AxzrkU6YAQLUaSGJghde2nYiw9UiJGPDKpTelPXnJgn6mk7gkmFHzvgPKICg1FeccuqowAsF9NzNpnb9NOOb6SHcmmC1gt2IO3KRYg3uZO25vj6MwRrgDn5YCH0AaQyzI6L3iZF4I9ZktpPMxAIkFImZNzEAf1v0JkIuSpxrJ6AmY22B+LsNj/WRPysEXkkAuYMSo1CCR3hIi/a5BxDor+WSR0EHsWbfabLcRPcdcM3pgUGfaWCqTp2SSSoHquJJndupJwEjJkMW1XnUSmylzchV2VFBAJuY0hbwRKbNRLs3mklpI5VAa30kgCNQA6/mXjVhNYhV1LAGwk9zBBu3f7nqbM0QgqihNQaZ0gsrEiLqTDiTAUkyVMLOAmZWmzljqKFeZQscpHpVgATNtWoSeUMIKqrWDgHCyaKstKFNZ5fyyTpAOwBDNf0lgoHlt6pgIMhwQeYmqPKMg8xUEqxLKOVo3p0gwEKTBCkgDQ+EZJUCrpzNLXplW2QqFYKv5TF1GlUKqbkAQxMkOvC+GZeArUwpgwvpOm4CRChhFMLBEHnmLTafDcGvyEkKr6iehLAezSxU2YTC3uAW8ZXKkIAKjMWssrFh3ZCQdlki7GRJHIG/AoUtT55ULM6YEyFHKAA+kAlfpBQbRgPGf4MjtUV7ivMExAOlAU3BYEIGjppYyLRUeOcCczrhlF53YEFpuJ1gSTJAMM2o8zLjQ8zlw6lT9iNwehHYjcHEHi+VDBdpkdYLQDYEC535et+kghhvFclVpFaYYNAOmYcukmZRutokEBltPencZyzBReVBfYG2xAAfmVZUC9wTBE2xsPivgKsGI5mBg6Vvokai1OG101UqptBICxIUjN+LcNILhqnTUpIWPq0VJCkOp02qAkmQJY7AurZBTTSpTBYkqS+tHIjVZuvQ2I9IkAwYnZ3J0yjPC6ixUqk06lN+oanzBpEvuBYi1lxC4ZTLZNwAAabq20MDMeoG0DSZIuTB2UhtxPLCpI54ZSBrIIkKpVQSNdSnsVYX3NwWOAr+VyiVFZY/NQEhTqC1NJFgDfUVkqtm5W/etCyZKVAunmXaLt7hYjUDNrze2OrEWOoGylZ9M7wYBKibRO4M6ZnHvjBOtCJACAKepAmBqA5wqgCd9MAm0YB3Vyy1U8wqizI1CkWp1Wi3m6X/KqDYwoJMbiw5Zrg9Ty9Ok0yocgFXW4AP5ZLBX9I3h4vBIGOeWzAdGJLhjEspaTaIqpBFRNJi0GCNIicWHhlJKplFLQQCFp1Hpgi5DIfzKLL/wDiZlWNhGAqeQdlNOotmUqykR0It8HaPeOoVdu4Jxla2RqNTbTEVAGglZa8gbgE9Df+uO16QStVpiDzkrzahoa68xAB5WAJIEXBAkq9p4Bxz9ny9RZKgrzMP3WVlfe5utMkdCWNiYAfeP8AHWoZZKKXqVV3FmRSxLOD0JJKj3k7gzT8rRQI7tKCCoDLIBEgELHPzA29I6mVAP3M8YNeq9WDzMFVTAhACKaibE6RBsQSWkSZPvJhtC01ESF1DzBcKYg6RtMGLk6YBBBUhxy6gzUBdDIChKeypYASI1232Wx6EYjZiqwBZA+pCbsFtJBO41Fh3PU9D63FPKgaQUWWnmaq2ldI7qANzfTN4jSTZHUQO7BRCFwLybREWI1EwTe9h3JwHlcnBGpGIAGmSDc9ARdhawmBf3nxxASZ3Db85bqZvEap3O1xHs2q5FQmr8uxj0qTsINibXH702nVcBWtPXVgyQWAJ0wbm9gNzER3InAdly0UqYK76nN4sLAWNpOodydhfHbNvprJTljoCq07s9/YlRqJtB2nmkkzK6y50jlUKpBj6QXZhJF9YVZ6xEiwx4p0NTMpRopqLawsNdecgamA1MY5YCtJQSFCR5KlXYGAptKwG+p6aX1Agk2W1yWcdZ2XoSyroB0w3IVOgQRBBhdFpsZsv76jHSpwqkPLUUyWdm0EhdTaZA9IAAjS8QBcfl1JFTDrgvBC0owqKwID6NJAdQOUESwbTy6SYDTpUsoGAn+F+BK7hg7JLSsHUajS5gxpNVRruVJkqNwFxbcjkxTXmcs3RSLsuphAViFSmSwAZyQxIJDnSx4Zbh1QoNP7QFKlSVFOxJB1GFIaNOndwDchpkSaORa+hKz6QfT5qyxAiorM6Kz29Us0GPywxGAbLQzAqoFQHVqLVHJ00lsFCrbXUJ77aRMSMO+H5BaKaVk3JZmMszEyWY9ST9ugAAAwt4Tk21sXpME9QNSpJLkj/wC2JAiBzMxYHDvAGPFagriGAYWMEdQZB+QYM494MAi4jwL1MCCm5VtRIIBkhhzm1ov17kYzfxFwKTLSSzFlDKXNxLCmyczK0aoMyRfVJddlwh8QeHlrA8qspuyEAgn96CDzbXFzA3tAfnqtk9DG4CujEeWLGQpIuutRp1SrASIm9i1qMItpCQil6djJeabkOSgCG0TJMm1zi3cc4QtGqrOrMYYEVDUabEkCpLOpI16RLXO7HXpQ8ay0S3No0lmYMG8ymfqVQACVEEsHgrqYG6khUOJVC+Yc6CjSQ0coLg806VJaSAdlmWiBCjrXqaxICm8kabNaWOkhQ7ReRpNtmFz2r5Ni06X1qAtQMQQzMLNzM122jbWBF9vGXy/5mmlcN6lYMFKgwVsbcsSTtK3OAg5EtTYdANiWMA9RrF0nswI6Rh/lsy6VLganI0M0JUBO+h0/KqgRIRiqybjcFO/D6tNmDqxABIMTItsYgjSZi+3TEqhl6slURdLBWWmdm1CRpV+RjAZTpIYEGNsBI8TZeHSqHLs0q+sMtTXcg1AWIIILDUpCjTFgcL87nNNIRMMAjG8gyH3tHKpHSJEgASzfOM1SkyEnSvpWp6kYXXTcuhiDDyNLC4BxWJ1UiQLKyn521TtG+/xsSC4fKLQ+onUgENEwwkCb9JI3gSGB7F1WzymoCadEgiBbk1LJBfbUdXwoCrAEAjjksqiGnygv0IWSTpBtuJM7A3kfSRp+1i7PDeeJAWdJJKgmVBCxMBoVbSIkiYCLnBDAgAEsbCmByq1jy22C2EDlMkHEvhHCtFNjrIZgCOQ8yESWnos2mCOXYmBiVoJJZFYIAId1F12mQuogOfuAOpALtMjpS9CaYGsmo66Av0syh4NuUCwKi0iWIVurlWcEhioBUKCsarKzFQWJI3OonqJa+JfC+CtCkLzNcGIALWFiByhQzM3QI5Itez5XJea5eWpgq5d4OooxZeToW3GuIloUMukhzlcqi1efSi09DQTdDEgat9QWGkEnnlTyxgK/4b8NqSTUUBaZiSboBMkEyUMGJ6C2+nzFtKmi1anReW0kQQQ4AiCbwIBB9RBWA2LrwTKOuRaoChLK2ttTFgzDSSqBYIkieaYJvB0Hl4d4EcuwapTeuzAuKhAKEAEybxsIglRdBeCMBC4HwM6tfmUxygAqkGLEIoQ7+pjpkAmeaHmzZLhrFNKJTRLjTBYwDBkSIaRDEwBp0nTpBw0rUPOSoqU1FRlAP5SkhmEK76gshRBnt0OG/CeCeXJYIJIYKiBbxc1CPWwYvfaItMnAcOGcPcka2DgEyQLGNty0kRECw1GCI0h3Sp6QAJsIuST9ybnHvBgDBgwYAwYMGAMGDBgIPFeELXWDZgG0uN1JBEj9cUvPeF/LBSRMk0+R7tMrT1ixUwLQCNKesqI0LHHM5fWsaivuI7EbMCDEzcbgYDEeMeDjZQiMKZ0ouvmqCTroyTqLUwSAQuqLC5JEQ+CGFMEL5iqVJZAjB16klSNJ0nUsFrBI6Y2POcNpoSfLUAhAGCcykBlDaiSCQsAAjuCSDGEy8LQAKaZYtAOlIi3NpUloBuIUtAsCsYCj5vw0oQaaoVxAYlqTByDADENsVBEkwJAM2AWcK4YtSr5ZSk8jRzKOZTBWJqQp8wgi3WBFo1B8vAgWUz66TAA6pElgdIBI0iCFF+i4U0eCI1QuuhwQTOtjqaQSTpUjcgBTJ6kE7Aiz/g87U9OpQSFjS9O2oSG1HRepYMVgiSTiqVfCzo1amdyTYwYsSpG09FBEDradLa3lckFeV6XP+I8ASRcEwZJi6iPp5cdBwhXrawmpyVJmQvKxbUQZMljcDtt0IZL4d4MTSDMTLIICrJvzdjIi8XU6WmxaGR4KTUChqhU6TqAjrAkBTAC6m0ydP5ZJksTfuDeHEp0m8tRTlmYr0JBiQJ9FljobbCJ95XhAQgK1TYH0bzpEklb3BMmerHZTgKknhYMmkI788QwMNSWSDphdZJIIB/fM+qBNq+GJZdKk7wxGos/WoSCX9MhSI6sPQk3EZUQQWcyAGJhQfkxJH8E9bzMY6UqaAkBWNuaZFvfWQATvP9LYBBR4QkhWMGmF5UPNN9MgDShBnSTeSxUAnXiQdNMMFSjTZZiOYgWE1WgMs3+q31Fp0l41AjZCAxNwsxO9o3ImSd4iTqAxIXLMq2EAkyoknbc9XafdRHxgKsuUmkAyS4QAv5I5nsQSxUB7kQQY7SRrVpkKcEBKFXUFVWYuRELYkF51mIkAWEazYGdU4fUICpKLABMhWgEWQrOgQDsJuDMjE3L5J10gMqKN0RRcx1Zpm83ABNsB3yVIKghdM3gxIJveNz7474MGAMGDBgDBgwYAwYMGAMGDBgDBgwYD4yg7iccXydM7op23UdNsGDAAySfuL+g3x8fI0zvTQ/KjBgwHtsqhiVW21hbfbtucehSFrbbHr+u+DBgF/Acqoy9KFF1Dd7kXN+8n9Tic+VQiCoImYjr3+cGDAH7MvYT3698e1QAQAAPbBgwHrBgwYAwYMGAMGDBgDBgwYAwYMGA//9k="/>
          <p:cNvSpPr>
            <a:spLocks noChangeAspect="1" noChangeArrowheads="1"/>
          </p:cNvSpPr>
          <p:nvPr/>
        </p:nvSpPr>
        <p:spPr bwMode="auto">
          <a:xfrm>
            <a:off x="215900" y="-6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John Loc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480" y="5333999"/>
            <a:ext cx="1300163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2209800" y="5257800"/>
            <a:ext cx="1143000" cy="838199"/>
          </a:xfrm>
          <a:prstGeom prst="wedgeEllipseCallout">
            <a:avLst>
              <a:gd name="adj1" fmla="val 82024"/>
              <a:gd name="adj2" fmla="val 242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Jefferson  stole my idea</a:t>
            </a:r>
          </a:p>
        </p:txBody>
      </p:sp>
    </p:spTree>
    <p:extLst>
      <p:ext uri="{BB962C8B-B14F-4D97-AF65-F5344CB8AC3E}">
        <p14:creationId xmlns:p14="http://schemas.microsoft.com/office/powerpoint/2010/main" val="345218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Amendment (1791)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/>
              <a:t>Protection of Individual Freedoms</a:t>
            </a:r>
          </a:p>
          <a:p>
            <a:r>
              <a:rPr lang="en-US" dirty="0"/>
              <a:t>Congress cannot establish a state religion and Congress cannot stop individuals from practicing their own religion.</a:t>
            </a:r>
          </a:p>
          <a:p>
            <a:r>
              <a:rPr lang="en-US" dirty="0"/>
              <a:t>Congress cannot make laws limiting someone’s freedom of speech.</a:t>
            </a:r>
          </a:p>
          <a:p>
            <a:r>
              <a:rPr lang="en-US" dirty="0"/>
              <a:t>Congress cannot make laws limiting freedom of the press.</a:t>
            </a:r>
          </a:p>
          <a:p>
            <a:r>
              <a:rPr lang="en-US" dirty="0"/>
              <a:t>Congress cannot make laws prohibiting people from peacefully assembling.</a:t>
            </a:r>
          </a:p>
          <a:p>
            <a:r>
              <a:rPr lang="en-US" dirty="0"/>
              <a:t>People have a right to petition their government to correct wrongs.</a:t>
            </a:r>
          </a:p>
        </p:txBody>
      </p:sp>
    </p:spTree>
    <p:extLst>
      <p:ext uri="{BB962C8B-B14F-4D97-AF65-F5344CB8AC3E}">
        <p14:creationId xmlns:p14="http://schemas.microsoft.com/office/powerpoint/2010/main" val="214472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/>
              <a:t>Bill of Rights (1791)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Other amendments in the Bill of Rights</a:t>
            </a:r>
          </a:p>
          <a:p>
            <a:r>
              <a:rPr lang="en-US" b="1" dirty="0"/>
              <a:t>Protections of Individual Freedoms</a:t>
            </a:r>
            <a:endParaRPr lang="en-US" dirty="0"/>
          </a:p>
          <a:p>
            <a:pPr lvl="1"/>
            <a:r>
              <a:rPr lang="en-US" u="sng" dirty="0"/>
              <a:t>Second</a:t>
            </a:r>
            <a:r>
              <a:rPr lang="en-US" dirty="0"/>
              <a:t> Amendment: citizen’s have right to bear arms.</a:t>
            </a:r>
          </a:p>
          <a:p>
            <a:pPr lvl="1"/>
            <a:r>
              <a:rPr lang="en-US" u="sng" dirty="0"/>
              <a:t>Third</a:t>
            </a:r>
            <a:r>
              <a:rPr lang="en-US" dirty="0"/>
              <a:t> Amendment : No Quartering of soldiers.</a:t>
            </a:r>
          </a:p>
          <a:p>
            <a:r>
              <a:rPr lang="en-US" b="1" dirty="0"/>
              <a:t>Prote</a:t>
            </a:r>
            <a:r>
              <a:rPr lang="en-US" b="1" i="1" dirty="0"/>
              <a:t>ction</a:t>
            </a:r>
            <a:r>
              <a:rPr lang="en-US" b="1" dirty="0"/>
              <a:t>s of the Rights of the Accused</a:t>
            </a:r>
            <a:endParaRPr lang="en-US" dirty="0"/>
          </a:p>
          <a:p>
            <a:pPr lvl="1"/>
            <a:r>
              <a:rPr lang="en-US" u="sng" dirty="0"/>
              <a:t>Fourth</a:t>
            </a:r>
            <a:r>
              <a:rPr lang="en-US" dirty="0"/>
              <a:t> Amendment: No unreasonable searches and seizures by the government.</a:t>
            </a:r>
          </a:p>
          <a:p>
            <a:pPr lvl="1"/>
            <a:r>
              <a:rPr lang="en-US" u="sng" dirty="0"/>
              <a:t>Fifth</a:t>
            </a:r>
            <a:r>
              <a:rPr lang="en-US" dirty="0"/>
              <a:t> Amendment: established a series of ‘due process’ protections.</a:t>
            </a:r>
          </a:p>
          <a:p>
            <a:pPr lvl="1"/>
            <a:r>
              <a:rPr lang="en-US" u="sng" dirty="0"/>
              <a:t>Sixth</a:t>
            </a:r>
            <a:r>
              <a:rPr lang="en-US" dirty="0"/>
              <a:t> Amendment: Fair and impartial trial.</a:t>
            </a:r>
          </a:p>
          <a:p>
            <a:pPr lvl="1"/>
            <a:r>
              <a:rPr lang="en-US" u="sng" dirty="0"/>
              <a:t>Eight</a:t>
            </a:r>
            <a:r>
              <a:rPr lang="en-US" dirty="0"/>
              <a:t> Amendment: No cruel of unusual punishments; no excessive bail or fines.</a:t>
            </a:r>
          </a:p>
        </p:txBody>
      </p:sp>
    </p:spTree>
    <p:extLst>
      <p:ext uri="{BB962C8B-B14F-4D97-AF65-F5344CB8AC3E}">
        <p14:creationId xmlns:p14="http://schemas.microsoft.com/office/powerpoint/2010/main" val="2483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Alexis de Tocqueville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Frenchman who came to America to study its prison system.</a:t>
            </a:r>
          </a:p>
          <a:p>
            <a:r>
              <a:rPr lang="en-US" dirty="0"/>
              <a:t>Wrote </a:t>
            </a:r>
            <a:r>
              <a:rPr lang="en-US" i="1" dirty="0"/>
              <a:t>Democracy in America.</a:t>
            </a:r>
          </a:p>
          <a:p>
            <a:r>
              <a:rPr lang="en-US" dirty="0"/>
              <a:t>Some historians have identified 5 key characteristics of American democracy that Tocqueville believed set Americans apart from Europeans:</a:t>
            </a:r>
          </a:p>
          <a:p>
            <a:pPr lvl="1"/>
            <a:r>
              <a:rPr lang="en-US" dirty="0"/>
              <a:t>Liberty, Egalitarianism (equality), Individualism, Populism, and Laissez-Faire.</a:t>
            </a:r>
          </a:p>
        </p:txBody>
      </p:sp>
    </p:spTree>
    <p:extLst>
      <p:ext uri="{BB962C8B-B14F-4D97-AF65-F5344CB8AC3E}">
        <p14:creationId xmlns:p14="http://schemas.microsoft.com/office/powerpoint/2010/main" val="225656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Key Individuals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sz="3000" b="1" dirty="0"/>
              <a:t>George Washington </a:t>
            </a:r>
            <a:r>
              <a:rPr lang="en-US" sz="3000" dirty="0"/>
              <a:t>– served as Commander in Chief of the Continental Army, and as our first President.</a:t>
            </a:r>
          </a:p>
          <a:p>
            <a:r>
              <a:rPr lang="en-US" sz="3000" b="1" dirty="0"/>
              <a:t>Thomas Jefferson </a:t>
            </a:r>
            <a:r>
              <a:rPr lang="en-US" sz="3000" dirty="0"/>
              <a:t>– wrote most of the Declaration and later served as 3</a:t>
            </a:r>
            <a:r>
              <a:rPr lang="en-US" sz="3000" baseline="30000" dirty="0"/>
              <a:t>rd</a:t>
            </a:r>
            <a:r>
              <a:rPr lang="en-US" sz="3000" dirty="0"/>
              <a:t> President.</a:t>
            </a:r>
          </a:p>
          <a:p>
            <a:r>
              <a:rPr lang="en-US" sz="3000" b="1" dirty="0"/>
              <a:t>John Hancock </a:t>
            </a:r>
            <a:r>
              <a:rPr lang="en-US" sz="3000" dirty="0"/>
              <a:t>– President of the Continental Congress and signed his name in LARGE print on the Constitution.</a:t>
            </a:r>
          </a:p>
          <a:p>
            <a:r>
              <a:rPr lang="en-US" sz="3000" b="1" dirty="0"/>
              <a:t>John Jay </a:t>
            </a:r>
            <a:r>
              <a:rPr lang="en-US" sz="3000" dirty="0"/>
              <a:t>– Helped to write the </a:t>
            </a:r>
            <a:r>
              <a:rPr lang="en-US" sz="3000" i="1" dirty="0"/>
              <a:t>Federalists Papers</a:t>
            </a:r>
            <a:r>
              <a:rPr lang="en-US" sz="3000" dirty="0"/>
              <a:t>, was the first Chief Justice of the Supreme Court, and negotiated the Treaty of Paris ending the war.</a:t>
            </a:r>
            <a:endParaRPr lang="en-US" sz="3000" i="1" dirty="0"/>
          </a:p>
        </p:txBody>
      </p:sp>
    </p:spTree>
    <p:extLst>
      <p:ext uri="{BB962C8B-B14F-4D97-AF65-F5344CB8AC3E}">
        <p14:creationId xmlns:p14="http://schemas.microsoft.com/office/powerpoint/2010/main" val="112947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Key Individuals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sz="3000" b="1" dirty="0"/>
              <a:t>John Trumbull, Sr. </a:t>
            </a:r>
            <a:r>
              <a:rPr lang="en-US" sz="3000" dirty="0"/>
              <a:t>– colonial governor who side with the colonists against British.</a:t>
            </a:r>
          </a:p>
          <a:p>
            <a:r>
              <a:rPr lang="en-US" sz="3000" b="1" dirty="0"/>
              <a:t>John Peter Muhlenberg </a:t>
            </a:r>
            <a:r>
              <a:rPr lang="en-US" sz="3000" dirty="0"/>
              <a:t>– minister who recruited soldiers to fight British with his Black Regiment.</a:t>
            </a:r>
          </a:p>
          <a:p>
            <a:r>
              <a:rPr lang="en-US" sz="3000" b="1" dirty="0"/>
              <a:t>Benjamin Rush </a:t>
            </a:r>
            <a:r>
              <a:rPr lang="en-US" sz="3000" dirty="0"/>
              <a:t>– Father of American Medicine and signer of the Declaration.</a:t>
            </a:r>
          </a:p>
          <a:p>
            <a:r>
              <a:rPr lang="en-US" sz="3000" b="1" dirty="0"/>
              <a:t>John  Witherspoon </a:t>
            </a:r>
            <a:r>
              <a:rPr lang="en-US" sz="3000" dirty="0"/>
              <a:t>– signer of the Declaration.</a:t>
            </a:r>
          </a:p>
          <a:p>
            <a:r>
              <a:rPr lang="en-US" sz="3000" b="1" dirty="0"/>
              <a:t>Charles Carroll </a:t>
            </a:r>
            <a:r>
              <a:rPr lang="en-US" sz="3000" dirty="0"/>
              <a:t>– signer of the Declaration.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05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5238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The Civil War </a:t>
            </a:r>
            <a:br>
              <a:rPr lang="en-US" sz="4900" dirty="0"/>
            </a:br>
            <a:r>
              <a:rPr lang="en-US" sz="3600" dirty="0"/>
              <a:t>1861-1865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86800" cy="5181600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Fought between Northern states and the Southern states over issues of states’ rights and slavery.</a:t>
            </a:r>
          </a:p>
          <a:p>
            <a:r>
              <a:rPr lang="en-US" sz="3000" dirty="0"/>
              <a:t>Under Pres. Lincoln’s leadership the North defeated the South and we remained the U.S.A..</a:t>
            </a:r>
          </a:p>
          <a:p>
            <a:r>
              <a:rPr lang="en-US" sz="2800" b="1" i="1" dirty="0">
                <a:solidFill>
                  <a:srgbClr val="7030A0"/>
                </a:solidFill>
              </a:rPr>
              <a:t>‘E Pluribus Unum’</a:t>
            </a:r>
            <a:r>
              <a:rPr lang="en-US" sz="2800" dirty="0"/>
              <a:t> - “Out of many comes one” is minted on our coins to remind us that we remain united as one!</a:t>
            </a:r>
          </a:p>
          <a:p>
            <a:r>
              <a:rPr lang="en-US" sz="3000" dirty="0"/>
              <a:t>3 amendments came out of the Civil War, these were the beginning of the Civil Rights Movement:</a:t>
            </a:r>
          </a:p>
          <a:p>
            <a:pPr lvl="1"/>
            <a:r>
              <a:rPr lang="en-US" sz="2600" b="1" dirty="0"/>
              <a:t>13</a:t>
            </a:r>
            <a:r>
              <a:rPr lang="en-US" sz="2600" b="1" baseline="30000" dirty="0"/>
              <a:t>th</a:t>
            </a:r>
            <a:r>
              <a:rPr lang="en-US" sz="2600" dirty="0"/>
              <a:t> abolished slavery</a:t>
            </a:r>
          </a:p>
          <a:p>
            <a:pPr lvl="1"/>
            <a:r>
              <a:rPr lang="en-US" sz="2600" b="1" dirty="0"/>
              <a:t>14</a:t>
            </a:r>
            <a:r>
              <a:rPr lang="en-US" sz="2600" b="1" baseline="30000" dirty="0"/>
              <a:t>th</a:t>
            </a:r>
            <a:r>
              <a:rPr lang="en-US" sz="2600" dirty="0"/>
              <a:t> gave due process, equal rights, and citizenship</a:t>
            </a:r>
          </a:p>
          <a:p>
            <a:pPr lvl="1"/>
            <a:r>
              <a:rPr lang="en-US" sz="2600" b="1" dirty="0"/>
              <a:t>15</a:t>
            </a:r>
            <a:r>
              <a:rPr lang="en-US" sz="2600" b="1" baseline="30000" dirty="0"/>
              <a:t>th</a:t>
            </a:r>
            <a:r>
              <a:rPr lang="en-US" sz="2600" dirty="0"/>
              <a:t> gave suffrage </a:t>
            </a:r>
            <a:r>
              <a:rPr lang="en-US" sz="1600" dirty="0"/>
              <a:t>(voting rights) </a:t>
            </a:r>
            <a:r>
              <a:rPr lang="en-US" sz="2600" dirty="0"/>
              <a:t>to African American men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79693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The Civil War </a:t>
            </a:r>
            <a:br>
              <a:rPr lang="en-US" sz="4900" dirty="0"/>
            </a:br>
            <a:r>
              <a:rPr lang="en-US" sz="3600" dirty="0"/>
              <a:t>1861-1865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678363"/>
          </a:xfrm>
        </p:spPr>
        <p:txBody>
          <a:bodyPr>
            <a:normAutofit/>
          </a:bodyPr>
          <a:lstStyle/>
          <a:p>
            <a:r>
              <a:rPr lang="en-US" sz="3000" dirty="0"/>
              <a:t>Pres. Lincoln issued the </a:t>
            </a:r>
            <a:r>
              <a:rPr lang="en-US" sz="3000" b="1" dirty="0"/>
              <a:t>Emancipation Proclamation </a:t>
            </a:r>
            <a:r>
              <a:rPr lang="en-US" sz="3000" dirty="0"/>
              <a:t>freeing slave in Confederate states, changing the goal of the war to abolishing slavery.</a:t>
            </a:r>
            <a:endParaRPr lang="en-US" sz="3000" b="1" dirty="0"/>
          </a:p>
          <a:p>
            <a:r>
              <a:rPr lang="en-US" sz="3000" b="1" dirty="0"/>
              <a:t>Battle of Gettysburg </a:t>
            </a:r>
            <a:r>
              <a:rPr lang="en-US" sz="3000" dirty="0"/>
              <a:t>is among most important battles ever fought on American soil.</a:t>
            </a:r>
          </a:p>
          <a:p>
            <a:r>
              <a:rPr lang="en-US" sz="3000" dirty="0"/>
              <a:t>Pres. Lincoln gave the </a:t>
            </a:r>
            <a:r>
              <a:rPr lang="en-US" sz="3000" b="1" i="1" u="sng" dirty="0"/>
              <a:t>Gettysburg Address</a:t>
            </a:r>
            <a:r>
              <a:rPr lang="en-US" sz="3000" b="1" dirty="0"/>
              <a:t> </a:t>
            </a:r>
            <a:r>
              <a:rPr lang="en-US" sz="3000" dirty="0"/>
              <a:t>to honor the dead.</a:t>
            </a: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29200" y="4495800"/>
            <a:ext cx="2057400" cy="2286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600" dirty="0"/>
              <a:t>‘</a:t>
            </a:r>
            <a:r>
              <a:rPr lang="en-US" sz="2600" i="1" dirty="0"/>
              <a:t>Four score and seven years ago our fathers brought forth on this continent, a new nation, conceived in liberty, and dedicated to the proposition that all men are created equal</a:t>
            </a:r>
            <a:r>
              <a:rPr lang="en-US" sz="2600" dirty="0"/>
              <a:t>’ </a:t>
            </a:r>
          </a:p>
          <a:p>
            <a:pPr>
              <a:buFontTx/>
              <a:buChar char="-"/>
            </a:pPr>
            <a:r>
              <a:rPr lang="en-US" sz="2600" dirty="0"/>
              <a:t>refers to the </a:t>
            </a:r>
          </a:p>
          <a:p>
            <a:pPr marL="0" indent="0" algn="ctr">
              <a:buNone/>
            </a:pPr>
            <a:r>
              <a:rPr lang="en-US" sz="2600" b="1" dirty="0"/>
              <a:t>Declaration of Independence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4495800"/>
            <a:ext cx="2156346" cy="224676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‘ --- that this nation, under God, shall have a new birth of freedom – and that government of the people, by the people, for the people, shall not perish from the earth.’</a:t>
            </a:r>
          </a:p>
          <a:p>
            <a:pPr algn="ctr"/>
            <a:r>
              <a:rPr lang="en-US" sz="1400" dirty="0"/>
              <a:t>- refers to the </a:t>
            </a:r>
          </a:p>
          <a:p>
            <a:pPr algn="ctr"/>
            <a:r>
              <a:rPr lang="en-US" sz="1400" b="1" dirty="0"/>
              <a:t>United States </a:t>
            </a:r>
          </a:p>
          <a:p>
            <a:pPr algn="ctr"/>
            <a:r>
              <a:rPr lang="en-US" sz="1400" b="1" dirty="0"/>
              <a:t>Constitution</a:t>
            </a:r>
          </a:p>
        </p:txBody>
      </p:sp>
    </p:spTree>
    <p:extLst>
      <p:ext uri="{BB962C8B-B14F-4D97-AF65-F5344CB8AC3E}">
        <p14:creationId xmlns:p14="http://schemas.microsoft.com/office/powerpoint/2010/main" val="23366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b="1" dirty="0"/>
              <a:t>The Declaration of Independence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1" y="1142999"/>
            <a:ext cx="6705599" cy="5438775"/>
          </a:xfrm>
        </p:spPr>
        <p:txBody>
          <a:bodyPr>
            <a:normAutofit/>
          </a:bodyPr>
          <a:lstStyle/>
          <a:p>
            <a:r>
              <a:rPr lang="en-US" sz="2800" dirty="0"/>
              <a:t>In 1776 the ‘2nd Continental Congress’ began discussing the idea of declaring independence from England.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Thomas Jefferson </a:t>
            </a:r>
            <a:r>
              <a:rPr lang="en-US" sz="2800" dirty="0"/>
              <a:t>was appointed to head a committee to draft a statement of independence from England.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July 4, 1776</a:t>
            </a:r>
            <a:r>
              <a:rPr lang="en-US" sz="2800" dirty="0"/>
              <a:t>, the final draft was approved: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 dirty="0"/>
              <a:t>It explained why we should be free.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 dirty="0"/>
              <a:t>It listed the </a:t>
            </a:r>
            <a:r>
              <a:rPr lang="en-US" sz="2400" u="sng" dirty="0"/>
              <a:t>grievances</a:t>
            </a:r>
            <a:r>
              <a:rPr lang="en-US" sz="2400" dirty="0"/>
              <a:t> </a:t>
            </a:r>
            <a:r>
              <a:rPr lang="en-US" sz="1900" dirty="0"/>
              <a:t>(complaints) </a:t>
            </a:r>
            <a:r>
              <a:rPr lang="en-US" sz="2400" dirty="0"/>
              <a:t>we had with King George III and England’s Parliament.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 dirty="0"/>
              <a:t>It declared our independence!</a:t>
            </a:r>
            <a:endParaRPr lang="en-US" sz="2800" dirty="0"/>
          </a:p>
        </p:txBody>
      </p:sp>
      <p:pic>
        <p:nvPicPr>
          <p:cNvPr id="3074" name="Picture 2" descr="F:\04 Foundations to American History\Dec of Ind scro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1" y="1328736"/>
            <a:ext cx="2407920" cy="264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ASEBUUERQVFRUUFxQSGBgYFBUUGBUXFhQVFRUVHRQXGyYeGRkjGRQVHy8gIycqLi0sFR8xNTAqNSYrLykBCQoKDgwOGg8PGiokHyQtKS4sLSksLCwsLCwqLCwsLSksLCwsLCwsKiwsLCwpLCwsLCwsKiwsKSwsLCwpLCwsLP/AABEIAPIA0AMBIgACEQEDEQH/xAAcAAABBQEBAQAAAAAAAAAAAAAAAgMEBQYHAQj/xABNEAACAQMCAwUEBgQKBgsBAAABAgMABBESIQUxQQYTUWFxByIygRQjQlJykTNigqEVNFNjkpOiscHwFiRDc4OzRFRVlKOywtHT1PE1/8QAGwEAAgMBAQEAAAAAAAAAAAAAAAMCBAUBBgf/xAA1EQACAgEDAgIHBwMFAAAAAAAAAQIRAwQhMRJBBXETMlFhkaHwIjOBscHR4RQV8SMkQlJi/9oADAMBAAIRAxEAPwDuNFFFABRRRQAUUUUAFFFFABRRRQAUUUUAFFU/Ge00UDd2oaacjUsMeC2OjOSQsaZ+05APTJ2qsHHeIj32hgZQMmGN5DJz30zOFVmxyUqoJGNQzkKnmxwdSe5NQlJWkauimLG9SaJJIzlJFDqcYyGGRsdwfI0/TSAUUUUAFFFFABRRRQAUUUUAFFFFABRRRQAUUUUAFFFFABRRRQAUUVQ8R7ZW6MY4c3Mw2McWG0n+ck+CIfiIPgDyrjairZ1K+C7mmVFLOQqqCSSQAAOZJOwFZW87Ry3Xu2ZMcJ53JXdxgfoEbn1+tcadvdD5yIsvDpblg98yuAQyQLnuIyORIbeZx95wAPsqp3NskdZWfXN/ZxfH9i3jwVvMh8O4XHCpWMYydTEkszsebu7ZZ2PiSTVgkdekBQSxAABJJOAABkkk8gBWftr/APhKd7aPWlssaSySY0m6jkaRFSI51LExifMmMsAQuAQ1V8OnlOVsZkyqKpGg7GMGtA6/BJLcSx7YzFJcSyRtjwKMGHkwq8pMcYUAKAAAAABgADYAAchSq3UqVGeFFFMXl7FEheV0jRebOwRR6sxAFdAforLv26SQE2cE1yoBPegLBbjHX6ROVDDzQPWdue3LyEhr6Nf5vh8D3rjyN26mIH9gVxtLdnUm3SOk5qlu+23Dozpa6hLctCOJX6f7OPLdR061ze7uxLj/AFV5sHIbiN0849focRMI/NaBcXmnT9JaJOkdtFFaxj00qz/26qz1mKHe/Iu49Bnn2rz2/k6Ae2RY/U2V7KPvdyLdfzunjOPlVDfe06SM4ZLNGz+j+mPcT/1NrbyY+Zx51jLvhKSHM2uc+M0sk37pGI/dSOD2SfSRFcP9FtnIVHgRBljkBZJG2iycAEIQScalOMojr1kl0QW/vdfuWJ+GvFDryPb/AMq/2LuT2qcULBY7aAs+REhEveytvgLErE48SxXA3OK6nwwzdzH9I0CbSved3q0a8e9p1b6c+NQuCdlrS0ybeJVZhhpDl5HHg0rkuw8icVbVfgpJfadszcjg39hUvfyFFFFTFhRWa4l2zwzJZwPdOpKswdIoUYbFTO/xEHYiNXwQQcHaoX8P37Y7wRWur3caDcYJOF+uEiqG5fEm58eVInqMcOWTjjlLhGyqPe8RhhXXNIka5A1O6oMnkMsQKyj2E7nMt1cNz2R1t19PqVV/zY15a9nLWNtSQx6/vlQ8nXnI2XPM9etVJeIw/wCKb+Q9aaXdlo/bqyO0LPcH+YjedfnIg0D5sKiydoL6X9FDHbrt707CZ/6mFtI9e9+VSRHSxFSJa3NP1Ul8yawQXLsp5ODvL/Gp5Z/1C3dQ+ncxYDD/AHherC1skjUJGqoq7BVUKo9FGwqYsVOCOkOE8jubsZ1Rj6qGVipu/vooIzJMwRRgZOSST8Kqo3ZidgoBJ6CmOIcaCP3MK99cEA92pwEB5PK+CIk8zufshjXlhwNhIJ7lxLOAQuAVigBG6xIScE9ZDlm8h7oswwqPIqU2yJHw+S8Ie6UxwAhktmxl8HIknwcE9RD8I5tqOy2HB2H8I3I6/R7M/LvL0c/UGpzmqe4vVt7yGZ2CxyK1rIxOFUk95AzE7ABlkTfrOKdjyJZEhco3GzW1B4vxy3tU13EixgnSud2duiqgyzt+qoJ8qyvHPaINGbTT3bHQLmRWMbtnGi3hX6y7fyTCfr86g8I7KXk7d/M8tuWBBlkKSXzqc+6uB3VjGc/BGGbxINaJXH+Ndv59QjjT6LrHud7G093IN94+HRe8o2+KUrjqtVC8Eu52714wrZJWa9K3lwucHMdqmLa2Ppk+Ird8L7OW1qpEEYUtu7btJIfvPKxLufUmnZYKTOUuw/HGPcw112ZEh1XMkt0wOfr31oD4rAAIl+S/Ol/wcAMAYA2AxgD5Vq5LSo7WVZ2TE5u2auLNGCqKozn0A+H7qQ9nUe+7FW8d9DJlz9Jm7p4e+nQMX1SPLGY3BVlCsxG64yMLsRqpfZtbY+rnvYj4reTP/ZmLr+6ux0SkrTOS8RcXTRlJbWoNxZKwKsPdIIYdCpGDnyxmtmfZoP8Ar99/Stf/AK9PQ+zGx/2xnuORxNPIyHGOcSFUI25FSN6h/bZN8oZ/dopeqyz7FXjy8OtpHJLNDGSxzl8LgPv94AN+1V1XiqAAAMAbADoPCva2TACs32yumYRWqFlNyXDspwywRqDLg9GbUkeeY70kbitJWS4oS3FN+UVoun1nnbX6fxZP8ikaibhilJDMceqSQ9bW6oqoihVUBVVQAFA2AAHIAVI7kMCGAIIIIIyCDsQR1FIWn0rz+NWzRk6RXcOUpI0DEnQA8ZJyWiYkAE9WRgVJ6jQTuxqzEVV/EfdubV+peaA/heB5cf0rZKt8VeWJPcrdb4GxHSgtVc3am0DFEkE0g/2cANw/zEedPqxA86QGvp+gs08SUmuD+yMxRepMnoKcsdEXImcR4tDAB3rYLnCKAXeQ+CRqCzn0BqDi8ueebSI+atcuPUZSAf02/Aam8P4LBAWdQS7D35ZGLyOB96Vt9I+6MKOgFTopVYBlIZTuCCCD5gjY1PZcEeSPw/hsUCaYlCgkseZZmPN2c5Z2PVmJJ8ajcW7RWtsVWaQK7fCgDSSN5rEgLkeYGKY7VcWkhiRIMd9O4hjJGoJ7rPJKV6hERjjqdI61TcN4THADoBLvvJIx1SSt1Z35sfLkOQAFRlJLkbjxuZNuO2CaWZbe7bAyB9HYF9sgANgjw94Cs3AZ+Jy919WWULI0UiuILUFvdLwuEkvJxjYELEpxzOM6OmLuxSTSWyGQ5R1Ol4z4q43Xz6EbEEbVDHKMZdTQ6eBtUmaHgnZCC3fvmLT3BGkzy4ZwPuIAAsSb/AgA9au1kU5AIONjvy8j4VwDtB29vbmNtU7dwgYL3YML3CjIV5Chz73RV0qc5I3wNh7POD8QtLXTb2EcUkuJZZbmYR6nP2RBCrvoXJADFTzJALGtCGRTbUexSyYpY0nLuW/ELzibX/cSyCzgkYrbyRQpcGfAZyjSykrDJoUkKY8HBwTje1PY+Y/FxG+J8jap+5bevYOz97JNFLeXSOsLd4sMMHcoX0MgLO7u7AayQMgZwSK0lMoVZmP9Cn/7Qv8A+st//grxuxDkf/0L/wDrLcfvEFaiiikFspOEdj7a3k70d5LNjT3s0rzOFPMKXJCA9dIGetXdFFdOBRRRQAUUUUAFZK7XHE5zt71tZ+u0t6P8a1tZjjaBL+Jv5aCSM/ihdHQeumWY/I/KrrFeGX13G4XU0OrTqGmagcV40YTGiRtNLMWCIrKmyLqd2dzhVUY38WA61hYrbpGhPgsL+w73RiRo2jfvFZQhOTG8Z2dWHwyN08KzHaThzSXMFpE3eSSpJO8lyWuI44oyqgi2LCIs0jqudOwBpzjnbBxw6ae2XTPDJFE0UoGUkM0SNGwBxusmzA4IYEGk2HGI5uJWs6gr39td2jI3xRTQSxTNCw6Ov1nrjPLFamLqSspzoteA9qrc2cDzvDbM+qMxs6RASxOYpURWI2DqcY6EV72n7YCzeNTE0gKPPKVYDuYI3jR5dJGXwZQdI6K1VHBuz1uOK8TjkQMLiOCUKwBHdTd6twBnkGmVicdStZvj1xKnCY5z78ltHecHuFJGpxJm3Q77lg8cD4G5Dsacopshexbe0KaV5JwZX+j28FlPLCmnTPFJdyC41HGr9HEMYI2BG+avIrSO04pGsIWOG8hm1RoAqGe3MbLIFGysYncHHMIM8qqeEWiX0tyqPrh/g6HhrTAErJKe9LlW5NpDjOOROK1T8ASW3hjuffeJYzrRpImEqpoMiOjB1zluvI4NDdbAij47dS3c6CyUObSVtTtkRlyhjlhMnJQqvkkB21BQFIDGl3NpfKrO4tYI0VnaR5JZ9KqCWbu1SMYAGfjqXcX8dmqWdlEpdVzpJYRwoxYiSRt2JZtRC/E51EkDLVV8StLyaCWNrskyo8ZzBD3YDqV2RQHGM7ZkJ8c0uTjasfjWSn0lZwiPikimWSeNAxJjjNqM6M+4ZB3mpGIwdIY4zuc7VJ7RXEw4bcM4CSCGUHS2pRkFdQYgHGDncZHyqVZ8X+xcFY5lXLAkBHAHvSxscak6nqvJgOsGRpb6N1QiK2kVow5TXJMrAqXRWIVIznZmDFueAMEq72y32pGFltV06Me7jT4YA5emMCtLB7TOKRrp7yJ8fakgy3IDcxugPjy61LfsJAqEtcXAwCSzNBgAbknMWAAOtYSZWeRjDKxg5IzoneP+uAAAFO2MjJG+BmkQ9JiVqX18C1P0WZpOLf15m6tvbBfKR3kVvIOuBJCTv46nA28q0fB/bDZyHTco9sfvH6yLn/KIMr6sqjzrjz27dJG+YjP/AKaZaZk/SYK/fUYx+JcnA8xt44p8NVkXdMrZNJi9jR9Q29wkih42V1YZVlIZWHiGGxFOV869mu1VzYSarc5QnLwsT3cmeZH8m/64+YYV3js72ghvbdZ4CdLZBBGGRhsyMOjA/wCBGQQToYs0ci2M3NglidMsqKKKcICiiigAooooAKou2EB+jiYZzbOtxt1VQyzDzJheXA8cVe14ygjB3BrkkpJpnU6dmcVgRkHIO4I5HzplrENMkud40lQDxEhiJPy7ofnUfhMfda7c87Zu7XziI1QN/VkKT96NqsVrzDi8c3H2GompRs5/7Vomt4nuUUlJ1jt5wNveSQS203qrK0Z8pB4CrHt5wCdJor+yDF4popJolUt3yjMesKoyXEbshxzU/qitXf8ADYriJopkDxvjUpzg4YMNxvsQD8qsFrRxZdkVpw3ZVXfCJDxCC5j06VintpskhijFJIioxuRIp542c0/J2Zs2nFw0EZmBD68b6gMK+ORcDYMRkeNWS17Tk2LoKZvLpYo3kb4Y1aRsc8IpY/uBp6kSxBlKsMqwKkeIIwR+RoOmO4PAyx65N5Zj30p8ZHAJH4VGEHgqCp1RCxtiIZzjGEjkOySgDC+/yEuOaHBJBK5HKXSJXe5owacdiFxfh3fwmP3ATjBeJJguCMkRv7pbGQCeROd+VTaTqo1VGyVdzI+0DiBIjtVP6XMkv+5QgaP23IHoreNZeSrLtJJq4hOT9hIIx5DQZD++U1WSGq+aVyr2FzBGoX7f0I8lNGnHps1xBIYii0jA5Z2HgPD0zn88dK1vs17TG0vVRj9TdFYnHRZfhhk8snEZ/En3ay1JkjDAg8iMeY8x50/HkcJ9QjLiU4OJ9Q0Vn+wfHTd8Pglc5k093J/vYyY5D82Un0YVoK3Dz3AUUUUAFFFFABRRRQBm+00PdzRXA+E4tZdvsyN9S5/DKdPpcMelKFW/FuHJcQSQv8MiMhI5jUMah4Ecx5is1wW8aSBGkGJMFJAOksbGOUegkVhWP4hjqSyLvsXdNLZxLRKeWmENSEpOElMWKVSVIzjqOlKq4hIUUUV0Cv4/dCO1lcqGwhAVgCHZvdRSDsQXKj51QWlsIo0jHKNVQeekAZ+eM1Y9sX+piXPx3NsPXQ/fY/8ACz8qguaXkfCLemjdsS8lN9/TE0lM6jVds1I4rRm+McHlnv5O404McXes+rTG6hgq4Ay7GMocAjAwSRkUqTsFc4yLiJj4GF0H9ISMR/RNXMUzRtJ9W7hm1jTpOSUVSp1MMfD6YI32qdZ3c+pRKiKHyAFcuykLqwx0hTkA8uRA55yJUnvQiVw2tnM7y3kikMcqFHXBIyCCDnDKw2ZTg7+RBAO1MNWz9o8Y027Y97vJI8/qtEzkfnGtYxqVOKT2Jwk5LcTRRRXCR1D2IXh0XcPRZIph/wAWPQRz8YCf2q6fXH/YpMBeXS9WggYeiSyg/wDMWuwVt4HeOJgahVll5hRRRThAUUUUAFFFFABWBXjFtFe3URnhCs6Tr9agAMq6ZY9zswkiLkc/rhVn7S78RWJZmAj7yHvRr0M0OsGVV+8So3UbldQqvt9Ghe7092QNOnGgqRtgDbTjwqlrKlHoaLemhbtMvIHBAIIIPIjcH0PWqLjXEJJLn6NG5RI0WWdkOlyZCRFCHG6ZCu7EYONABGo1F/gWNWLQFrdzvqhIQE/rRYMb/tKah8MjuY7qY3GJPpLK6yxppUd3Cseh0ySh0x5ByVJJHukgGljgop0yy4PqV8DknD4xd2UUKLGxlabWqhWEcCapF1Dcl9Soc8wzZrfVhuKymGSC6wSLZnMgAye4lQpKwA3JT3JMdRGRW3jkDAFSCCAQQcggjIII5gjrViO8ROZVMVRRRXRRmu3NykaWzyMFUXSZY8hmC4AJPQZI3qFJdR6dWtNOM6tS6ceOrOMVd9quHyTWrCIZljKTxjONTxOJAmemoKUz+vWas7OzmRZUhiOrfJhjDBgfeVvdyHVgQQdwQahkXDLWmlVoiX3FIUhaYupjUEllIYHBxgEcznbA6msbcdt7tjmKOKNegk1u58CdDKF9N6vfaVC30RCPgWeEv5L7yrnyDmOsTS1FJWbulgs19T49n19bmz7M9rO/k7qZBHKQWXDakkC7tpJ3DDnpPTfNbKIVxO4dg8WglX71CpU4YYOWIP4dVX95xG5kTRJcSshGCvuR6h4MY0VmHlnFRm4xoRnxyU3Fb/XckdsONLcXIWM5it9S6huHlbAfB6hVXTnxZvCqRqXoAAAAAGwA2AHhiktSJS6mLjHpVCKKKTJIFBJ2ABJPkKDrOh+xO2BuruTHwRQR583eV2H5Ih//AGuvVjvZZ2ba0sQ0oxLct9IcEYKalURxnzVFXPmWrY1u4o9MEjz2afXNyCiiimCgooooAKKKj8QvVhhklbOmNHkOOeEUsf3CgDBQSCW6u3kGZUnkgw25jiTHdKufhRkIk25mQ86gjgs1sSbJl0ZLG2kJEe+57qQAtCc76cMm/IUmbh1xOy3qzBLp40JAVe4ZCNSxOqjW4GrAkLahzG3u04O0oi2vI2tzy1k64GPlOBhfSQIazJu5Nx3NXGqilLYesu0UTyCKQNBMeUUuAX843BKSj8JJ8QKtaQpVgCMMPiUjDD1B9OopdJY5WFReB3Rs5ktz/FpmKw/zEpBbuP8AdOAxT7rDTyK4lVn+3lzosJW3DZiCEZBWQzJ3bAjcFWw37NTx31JLuLzJODb7HRicc6K+ZrqVpCWkZpCTkl2LknxyxJzU7gXaS5s5A9u5AGMxknu3H3WTkPxDcdPCtmXhskrT3MJa6Le6Pouqi97MwvIZELwyNuzRkDWQMAvGwZHONtRXVtjNSeCcXjureOeLOmRQwB5qeTKf1lYFT5g1Tdt+2yWEagLrmkzoTOAAOcjEb6QSBgbknAxuRnRhKUulLcuuaiuqyu49avAhF2EmtZPq2lC6e71e6BNHkgIScd4pABxlV51kL32ZyqT9GuBp30pMhYjwXvVYZHLcj86zPG+0Nzdtm5kLjonwxr6Rjb5nJ8633s64t3tn3bHL257o5O+jnE3poOnPjGadqNJPBBT+I7Ra55JuMW0/aYLh3DgvvuS0u6HUAvdkHDoEHwkEEHnyqW5rX9qeyzOxnthlzjvI8gd7gYDrnYSAADfZgByIBrFmTcjcFdmUgqynwZTup8jWNkjLq6mbePImq7/n7xD021LY1Dlv0BwDqb7q4Y/u2HzxXIxb4OSY8SAMnYCjgfGbdJ1nuYZJbeL31VSo7yQMNDMGI+qXc+ZAyMZqG1u0n6XGnmEByP2j9r05etLvnCxOTyCt/dgCreKPQ0+WNekeTHJzdKvx/H3fPyO28K9sdhIwWZZbfP2pArRg+ckbHSPNgB51ukcMAVIIIBBByCDyIPhXynaXICorhkbSq+8NicAbMMjPlzrrPsc7UkFrGQ7AGW3z0UY7yEfhJ1geDMOSir+PK5PpkZWs0EcWP0uJ2u6fKOq0UUVYMgKKKKACkugIIIyDsR4g9KVRQBzKWBuGHuZ8/RAcQXB3WNNtMEx+wV+FXPusAMkEVaqQy5GCrDmNwQfPkRW3ZQRgjIOxHiPCsxxH2fWJik7mEQuysVMLSQ6XwdLBYmUc8HHWquTTKTtbFvHqXFU1ZXRRKoCqAqjYAAAAeAA2FLrP8GvrxIIjcRvcJJHG6zwxlm99A2mWBffVhn4lDA9cGnZO2dkrFXlKMvNXhnjYbAjKtGCNiD86pKDl6u/kXfSwq268y7rnftH42HkW2Q5EREkh/X0kRx+oDFj6p51I497RcqUswcnbvXXGn8EbblvNgAPBqw4XxJJJJJJJJJOSSTuSSSSfOtfQaGXUsmRUlwZOv10Ol48bu+Tyk0sivCK3jBTOtexm6JspkJ2juG0+QkijkI/pFz86h+2fhsXdxT68TD6lU5iVc6yc/Z0ZY6sH4gMZIo9ijDu7wZ372FseRiwD+aN+VZj2l8XM/EZBnKQAQL4ZHvSn11kr/wAMVhQxuWrdbU2zXnNLTq99kZJC2dwAPxE/4ClpdtG4aNnWTGxRmRsZ6spHu58dvWkyvgZ59APEnYD869hhxz3J3J8T/wC3gK2Wr+y9zMUun7SJU3GLyQYluZ2H3RK6r/ZILepqG9upOoglvvZbVty97Of309ivdNcjgxxVKK+B2WfJJ25P4kaG0RpG1DUFCjDFmGTkk4JPTT+dOXXuyRiNQSA5wMKNGAD886celLs/ik/Ev/LWvAfrnOM4jTHj8T5A+YFea1P30l7P8H0Hw+C/o8XtlVvvzf6UKN8PuSZ8O7P9/L99Q5meTunbAiLrheZOc6WYjbnjbzqyhmDDK8vyxjmCOhqLb24aOSPkNcgH6u+oH5E5qt1dO5Y1bnUalafz7r8CXJGGBDDIOxB6172f4o1tPFKSc2s6EnqY8gP8zDIwpq0nLD3tmX3WHgfH0PMetN30YEUpA3ZWz5nTpH+FSg6Y/PGObE5Lhp/Cv0fw3PqwUU3bjCLnwH91OVpnhgooooAKKKKACiiigDG9k49NsI9vqpJ7fYYGIbiWIYHQYQVxrtBdtLd3Ejc2mlHoEcxqPkqKPlXaOAppmvY/uXbsN87TQwT/AL2lY1zbtJ2HvFvJu6geSOSR5UZACuJG1lSc4UhmYYONgCKh4a4Y88+p1z+ZDXKU8UelWZDTXumr/iPYi/giMssBCKNTENG5RQMliqMTgdSAcelUoFehhOE/UaZizhKHrKhrTSStP6aSVplEEy07I9p5LC47xRrRwEkTONSg5Ug9HUk4zthmB55Gflv9TFn+N2LFftFnYsdjz3J35VL00zcjC58CrfIEZ/dmq7wxjJ5Fy+RyytxUHwRy+XUEFeZ3xu2MAZBIzu35VKC0togRgjI5GkQxsDg7joeo/VPj5Hr135tUaZBytHumlaaXpr3TU6F2RG9yUHpINB/EMlfzBYfIV5dNodZD8OCjHwBIKk+WQR+1UmWEMCp5H/OfWmbXviikqHBGcghT8wcD5g/KvO+J4VjyLJ/2Pa+A65TwvTz5junz3/f5CbDJ1tggO2pQdjjAGcdM4zS+GDKu3RpHI9AdIP8AZpbWszjG0YPM5DPjrgDYHzyamR24VQqjAAwB5CsTLNNUjayyUqjHhXvxu/pkS4tCSHQgMNt+TD7px+49Kd4Tcol1BJeJ/q0civKFbU2F3ViMDKK+lmHMgGniKQy551HHmcWivNScHBOkz6ahmV1DIQysAwIOQQRkEEcwRS65/wCxbjDSWDQOctaSGEEkkmIgSQ/krFfRBXQK3E7Vo80006YUUUV04FFFZf2h8fktbP6kkSyusSsNJ7pTlpZsNt7kaseu+mgC64rxu3tk13EqRg7DUd2Pgq83byUE1RTdqLub+KW/dJ/K3QZNvFbVfrD+2Y/nRacDt4GLqpaXkZZGaWZvWZyWx5AgeAFSHesrPr+naBbx6e92VHZJJVub5ZZTM2u2cuURMlrcAjQgAAAjUDr4k861IFZ/soNb3c32ZJ9CHxWCKOFj5jvUlHyrQ1KLbSb5pHHtsjw1wvtf2d+hXbRqMQvmWHwCEjVH+wxxj7rJXcyaz/bTs8Ly2KDAlT6yJj0cAjBP3WBKnyOeYFW9Lqf6fIpPjuVtRg9NClz2OJ15SyCCQwKspKsp2KspwykeINeV6xNNWjzbtOmJxXjICMHkdvzpeKMV2gsZgzpGeeBmncV7RXEgbs8xXhryecKMn0AG5J6ADqahrayOdUpAHRAAwX1J2Y/L0qLlWyJRV7slagdxvT/BzmPT1RmQ/Ikr+alTTDUyrsj60xnGGU7BwOW/Rhk4PnWZ4ppZajDUOVuavhWrjps1z9V7eXvLru6SUpuLjEJ+I6D4P7v9r4T8jUsqCMjcGvFThPG6mmvM9zCcMiuDTXuIbJTTCpjrUd1oTs5JG59iTkXV6vRo7Z8eYaZM/l/cK67XJPYnATc3r/ZVLaL9rMsh/IMv511uvQYPu4+R5rUfey8wooopwgKyXa+1Wa8tIJMmOWO/VlzjIMCpnPjpkcZ861tZ7thGVWG5A/isvevjn3DxvFOfPSsneY691tvioy4Z1clRa3c8KLFdrIzrhBMkbypMBsJCY1PduRgsrAYOcEjevZVnuR3cKyRI2zzOpiZVPxCJHGsyY2DFQq5zkkYOmVgQCCCDuCNwR4g+FBrIenh1dT/gueklVDNpapFGscahURQiqOSqBgCnCa8ZqZeSpzyURUbHGeo8klNXN2qKWdgqruWYhVA8STsKp07RrLtaRTXXnEmIv+8SFYiPwsT5VTlKeTaCselGG8mVPbPseLjM0AAnA3HITADYE9HA2DfI7YK80ZSCQQQQSCCCCpHMEHcEeFdutuz1/Kczypbp9yAd7IfIzyrpH7Mfo1R+Oeym0mTMReOf+VLNKZDgD60OcuNsDBBHIEDavQ+F5s+nj0ZvV7e1fwZGuwY8z6sfPyZxiipHGbJ7W4kgmxqiYKWXJQ5RXBBxke668wN8jeo4Odxyr0sZKStGFKLi6YV4zAAknAG5PgB1pqW60sFwTkFjgZ0gYAJHPc+HgaQymRtwQinO4xrI5bHfSOe/M46Dfjl2XIKPd8BbIWPeNkE7KD9lT5fePM/IdKkUqkmupUgbtjchA5/5zsKjtMviP8kj+8H8qkyRgjBqHKkQOCVBO2NW5z0xnJ9KhO0TjTEuyMCucgjB9DXVOA9jYOI8NjnttNtdqDFJpGIZZYjoJkhGw1YDa0ww19cYrmycJlOGWC4IOCCLe4IO2xBCYIwa6V7EOJ6Zbu1bIP1dwFIKsD+hlyp3HwQ9OprM1cYZIb0zS0kp457WjGHWGdJUMcsbFJEPNGHn1UgghuRBBqPcyBVLMcBQST4AVsfanaqnFVZcZltVLYHNo5WVWPidL4/YpHs+7Hm9nW4kH+qwsGXP/SJUIKgDrEh3J5MwAGQDXlnpv9dwjx+h61av/brJLn82bn2X9n3teHr3o0yzs1zIDzUvgInqsaopHiDWuooraSpUjAbt2wooorpwK8Ir2kSyhVLHkoJPoBk0AZ4cLntBi3XvrccotSrLCPuxs2FeMdEYgrjAYjChqXtTAoJkWePHPXaXQxk4+IRlTv4E0/d9toI1yUkIJCgjQQSQrEZDEbBgfDzyCKej7XW5AID6SFbOkEAOfdzhuZ22GcdcYOFSxRkTU2isk7Rhjpht7uZv1baSJf6y4Eaf2q8j4dxOc791Zp6i5nPyGIoz85PSrT/S2IkAJI2W0AgIQXzjQDr3Oevw+dSf9IYdjvg4wduRAOcZz1G2MnmARk0taXHdtX5kvSy7EGz7DWasHlDXMg3D3Dd8QfFYz9XGfwKtaHFQ+G8UWYEqGXGxDAA8yOhI5qw+XpUyrCSSpCm7CiiiugcJ9pVqU4rOT/tBDMPQxLF/5oW/zyyhtk54wfEZU/muK6f7aOEENb3Sjbe2k+eZISfIESL6yiuaVt6WSniXuMXVRcMr94iKELnHMnJJJJPzNLopMkgUEsQANyT0q1skVd2Kqz7P9l7y+x9FizHy76QlIRjIOGxmQ5GMID5kVq+wvsvM+m44ghEWzR25yC/UPMOi8sR/0vCuuxRKqhVAAAAAAwABsAAOQrMzax3WP4mlh0a5yfA59wb2MWiAG7eS5bquTDD/AFaHJH4mbPhW14bwO1txi3giiH83GieH3QM8h+VTqKz5ScnbZoRioqkgrzSM5xvyz64z/cPyr2iokjI3ns6hubyS5vJGmDBUSEDu4kjTUVRsHVJu7McnBLH3cYA1kcYUAKAAAAABgADYADoKVRXKR22wooorpwKKKKACvGUEYO4O1e0UAJCADAAxQkYUAAAAbAAYA+VKooA8CivNA8BSqKACiiigAooooAqu1HAxeWksBODIvutjOh1IaN8eTqp+VfPU0EiOySIUkQ6XQ81Ycx5jqDyIII2NfTVVfF+zFndEG4gilI2BZAWA8NXPHlnFWdPqHhb2tFbPgWVLsz53iVnkWKJWklbZY0Gpz546D9Y4A8a6t2G9lghZLi/0yTD3kiHvRQHxJP6SQfe5A8ujVuOFcDtrZdNtDHEp5hEVM46nA3PmanV3NqpZduEcw6aOPflhRRRVUtBRRRQAUUUUAFFFFABRRRQAUUUUAFFFFABRRRQAUUUUAFFFFABRRRQAUUUUAFFFFABRRRQAUUUUAFFFFABRRRQAUUUUAFFFFAH/2Q=="/>
          <p:cNvSpPr>
            <a:spLocks noChangeAspect="1" noChangeArrowheads="1"/>
          </p:cNvSpPr>
          <p:nvPr/>
        </p:nvSpPr>
        <p:spPr bwMode="auto">
          <a:xfrm>
            <a:off x="63500" y="-158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://www.bry-backmanor.org/holidayfun/july4t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3975206"/>
            <a:ext cx="2266950" cy="260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29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dirty="0"/>
              <a:t>Excerpts from;</a:t>
            </a:r>
            <a:br>
              <a:rPr lang="en-US" dirty="0"/>
            </a:br>
            <a:r>
              <a:rPr lang="en-US" dirty="0"/>
              <a:t>The Declaration of Independence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When in the Course of human events, </a:t>
            </a:r>
            <a:r>
              <a:rPr lang="en-US" sz="4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becomes necessary for one people to dissolve the political bands 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which have connected them with another,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334000"/>
            <a:ext cx="7894320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Sometimes it’s just not working and you have to roll with someone else.</a:t>
            </a:r>
          </a:p>
        </p:txBody>
      </p:sp>
    </p:spTree>
    <p:extLst>
      <p:ext uri="{BB962C8B-B14F-4D97-AF65-F5344CB8AC3E}">
        <p14:creationId xmlns:p14="http://schemas.microsoft.com/office/powerpoint/2010/main" val="413227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Excerpts from;</a:t>
            </a:r>
            <a:br>
              <a:rPr lang="en-US" dirty="0"/>
            </a:br>
            <a:r>
              <a:rPr lang="en-US" dirty="0"/>
              <a:t>The Declaration of Independence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decent respect to the opinions of mankind requires that they should </a:t>
            </a:r>
            <a:r>
              <a:rPr lang="en-US" sz="4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declare the causes which impel them to the separation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7079" y="5029200"/>
            <a:ext cx="8199120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respectful thing to do to tell your leaders why you are tired of their crap!</a:t>
            </a:r>
          </a:p>
        </p:txBody>
      </p:sp>
    </p:spTree>
    <p:extLst>
      <p:ext uri="{BB962C8B-B14F-4D97-AF65-F5344CB8AC3E}">
        <p14:creationId xmlns:p14="http://schemas.microsoft.com/office/powerpoint/2010/main" val="425309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4825</Words>
  <Application>Microsoft Office PowerPoint</Application>
  <PresentationFormat>On-screen Show (4:3)</PresentationFormat>
  <Paragraphs>418</Paragraphs>
  <Slides>66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9" baseType="lpstr">
      <vt:lpstr>Arial</vt:lpstr>
      <vt:lpstr>Arial Black</vt:lpstr>
      <vt:lpstr>Broadway</vt:lpstr>
      <vt:lpstr>Bullpen 3D</vt:lpstr>
      <vt:lpstr>Calibri</vt:lpstr>
      <vt:lpstr>Franklin Gothic Medium Cond</vt:lpstr>
      <vt:lpstr>Guadalupe</vt:lpstr>
      <vt:lpstr>Harlow Solid Italic</vt:lpstr>
      <vt:lpstr>Imprint MT Shadow</vt:lpstr>
      <vt:lpstr>JerseyLetters</vt:lpstr>
      <vt:lpstr>Lucida Calligraphy</vt:lpstr>
      <vt:lpstr>Times New Roman</vt:lpstr>
      <vt:lpstr>Office Theme</vt:lpstr>
      <vt:lpstr>PowerPoint Presentation</vt:lpstr>
      <vt:lpstr>Causes of American Revolution</vt:lpstr>
      <vt:lpstr>Causes of American Revolution</vt:lpstr>
      <vt:lpstr>The American Revolution</vt:lpstr>
      <vt:lpstr>Leaders of the Revolution</vt:lpstr>
      <vt:lpstr>Influences on the Declaration</vt:lpstr>
      <vt:lpstr>The Declaration of Independence</vt:lpstr>
      <vt:lpstr>Excerpts from; The Declaration of Independence</vt:lpstr>
      <vt:lpstr>Excerpts from; The Declaration of Independence</vt:lpstr>
      <vt:lpstr>Excerpts from; The Declaration of Independence</vt:lpstr>
      <vt:lpstr>Excerpts from; The Declaration of Independence</vt:lpstr>
      <vt:lpstr>Excerpts from; The Declaration of Independence</vt:lpstr>
      <vt:lpstr>Excerpts from; The Declaration of Independence</vt:lpstr>
      <vt:lpstr>Signers of the Declaration</vt:lpstr>
      <vt:lpstr>Signers of the Declaration</vt:lpstr>
      <vt:lpstr>Signers of the Declaration</vt:lpstr>
      <vt:lpstr>Americans Win the Revolution</vt:lpstr>
      <vt:lpstr>The Constitution</vt:lpstr>
      <vt:lpstr>The Constitution</vt:lpstr>
      <vt:lpstr>The Constitution</vt:lpstr>
      <vt:lpstr>The Constitution</vt:lpstr>
      <vt:lpstr>The Constitution</vt:lpstr>
      <vt:lpstr>Legislative Branch</vt:lpstr>
      <vt:lpstr> Executive &amp; Judicial Branches</vt:lpstr>
      <vt:lpstr>Principles of The Constitution</vt:lpstr>
      <vt:lpstr>Principles of The Constitution</vt:lpstr>
      <vt:lpstr>John Jay</vt:lpstr>
      <vt:lpstr>The Bill of Rights</vt:lpstr>
      <vt:lpstr>The Bill of Rights</vt:lpstr>
      <vt:lpstr>PowerPoint Presentation</vt:lpstr>
      <vt:lpstr>The Bill of Rights</vt:lpstr>
      <vt:lpstr>The Bill of Rights</vt:lpstr>
      <vt:lpstr>The Bill of Rights</vt:lpstr>
      <vt:lpstr>The Bill of Rights</vt:lpstr>
      <vt:lpstr>The Bill of Rights</vt:lpstr>
      <vt:lpstr>What Are Americans ?</vt:lpstr>
      <vt:lpstr>What Are Americans ?</vt:lpstr>
      <vt:lpstr>What Are Americans ?</vt:lpstr>
      <vt:lpstr>What Are Americans ?</vt:lpstr>
      <vt:lpstr>What Are Americans ?</vt:lpstr>
      <vt:lpstr>Tocqueville’s Take On the USA </vt:lpstr>
      <vt:lpstr>Tocqueville’s Take On the USA </vt:lpstr>
      <vt:lpstr>Tocqueville’s Take On the USA </vt:lpstr>
      <vt:lpstr>Individualism</vt:lpstr>
      <vt:lpstr>19th Century America  (1830s – 1865)</vt:lpstr>
      <vt:lpstr>19th Century America  (1830s – 1865)</vt:lpstr>
      <vt:lpstr>The Civil War (1861-1865)</vt:lpstr>
      <vt:lpstr>The Civil War (1861-1865)</vt:lpstr>
      <vt:lpstr>The Civil War (1861-1865)</vt:lpstr>
      <vt:lpstr>The Civil War (1861-1865)</vt:lpstr>
      <vt:lpstr>The Civil War (1861-1865)</vt:lpstr>
      <vt:lpstr>The Civil War (1861-1865)</vt:lpstr>
      <vt:lpstr>PowerPoint Presentation</vt:lpstr>
      <vt:lpstr>PowerPoint Presentation</vt:lpstr>
      <vt:lpstr>The Civil War and Civil Rights</vt:lpstr>
      <vt:lpstr>America After the Civil War</vt:lpstr>
      <vt:lpstr>Manifest Destiny</vt:lpstr>
      <vt:lpstr>Declaration of Independence (1776)</vt:lpstr>
      <vt:lpstr>U.S. Constitution (1787)</vt:lpstr>
      <vt:lpstr>First Amendment (1791)</vt:lpstr>
      <vt:lpstr>Bill of Rights (1791)</vt:lpstr>
      <vt:lpstr>Alexis de Tocqueville</vt:lpstr>
      <vt:lpstr>Other Key Individuals</vt:lpstr>
      <vt:lpstr>Other Key Individuals</vt:lpstr>
      <vt:lpstr>The Civil War  1861-1865</vt:lpstr>
      <vt:lpstr>The Civil War  1861-1865</vt:lpstr>
    </vt:vector>
  </TitlesOfParts>
  <Company>SMCISD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Montgomery</dc:creator>
  <cp:lastModifiedBy>Adrian Tovar</cp:lastModifiedBy>
  <cp:revision>53</cp:revision>
  <dcterms:created xsi:type="dcterms:W3CDTF">2013-06-25T13:39:31Z</dcterms:created>
  <dcterms:modified xsi:type="dcterms:W3CDTF">2018-04-08T16:56:14Z</dcterms:modified>
</cp:coreProperties>
</file>